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1"/>
  </p:sldMasterIdLst>
  <p:notesMasterIdLst>
    <p:notesMasterId r:id="rId20"/>
  </p:notesMasterIdLst>
  <p:sldIdLst>
    <p:sldId id="256" r:id="rId2"/>
    <p:sldId id="342" r:id="rId3"/>
    <p:sldId id="339" r:id="rId4"/>
    <p:sldId id="340" r:id="rId5"/>
    <p:sldId id="341" r:id="rId6"/>
    <p:sldId id="272" r:id="rId7"/>
    <p:sldId id="275" r:id="rId8"/>
    <p:sldId id="293" r:id="rId9"/>
    <p:sldId id="344" r:id="rId10"/>
    <p:sldId id="278" r:id="rId11"/>
    <p:sldId id="282" r:id="rId12"/>
    <p:sldId id="277" r:id="rId13"/>
    <p:sldId id="283" r:id="rId14"/>
    <p:sldId id="284" r:id="rId15"/>
    <p:sldId id="279" r:id="rId16"/>
    <p:sldId id="288" r:id="rId17"/>
    <p:sldId id="289" r:id="rId18"/>
    <p:sldId id="29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1F33"/>
    <a:srgbClr val="E84A27"/>
    <a:srgbClr val="13294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28"/>
    <p:restoredTop sz="66394"/>
  </p:normalViewPr>
  <p:slideViewPr>
    <p:cSldViewPr snapToGrid="0" snapToObjects="1">
      <p:cViewPr varScale="1">
        <p:scale>
          <a:sx n="93" d="100"/>
          <a:sy n="93" d="100"/>
        </p:scale>
        <p:origin x="1168" y="200"/>
      </p:cViewPr>
      <p:guideLst>
        <p:guide orient="horz" pos="2160"/>
        <p:guide pos="3840"/>
      </p:guideLst>
    </p:cSldViewPr>
  </p:slid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2.pn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FD3E08-CD1E-6345-BF3D-6B539ADC1145}" type="datetimeFigureOut">
              <a:rPr lang="en-US" smtClean="0"/>
              <a:t>9/9/25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C32C59-1409-2640-866F-4A1083575A35}" type="slidenum">
              <a:rPr lang="en-US" smtClean="0"/>
              <a:t>‹#›</a:t>
            </a:fld>
            <a:endParaRPr lang="en-US"/>
          </a:p>
        </p:txBody>
      </p:sp>
    </p:spTree>
    <p:extLst>
      <p:ext uri="{BB962C8B-B14F-4D97-AF65-F5344CB8AC3E}">
        <p14:creationId xmlns:p14="http://schemas.microsoft.com/office/powerpoint/2010/main" val="4060375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90898D-FBC7-19F6-C2CA-C9D4EF6D61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B6F85A-1BAC-9BF0-DB4F-17CCFB9332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877FCC-C901-0160-FF5F-83FFFD3A113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3A9BA10-6126-183E-887F-06574497D76A}"/>
              </a:ext>
            </a:extLst>
          </p:cNvPr>
          <p:cNvSpPr>
            <a:spLocks noGrp="1"/>
          </p:cNvSpPr>
          <p:nvPr>
            <p:ph type="sldNum" sz="quarter" idx="5"/>
          </p:nvPr>
        </p:nvSpPr>
        <p:spPr/>
        <p:txBody>
          <a:bodyPr/>
          <a:lstStyle/>
          <a:p>
            <a:fld id="{B0C32C59-1409-2640-866F-4A1083575A35}" type="slidenum">
              <a:rPr lang="en-US" smtClean="0"/>
              <a:t>2</a:t>
            </a:fld>
            <a:endParaRPr lang="en-US"/>
          </a:p>
        </p:txBody>
      </p:sp>
    </p:spTree>
    <p:extLst>
      <p:ext uri="{BB962C8B-B14F-4D97-AF65-F5344CB8AC3E}">
        <p14:creationId xmlns:p14="http://schemas.microsoft.com/office/powerpoint/2010/main" val="41102576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17</a:t>
            </a:fld>
            <a:endParaRPr lang="en-US"/>
          </a:p>
        </p:txBody>
      </p:sp>
    </p:spTree>
    <p:extLst>
      <p:ext uri="{BB962C8B-B14F-4D97-AF65-F5344CB8AC3E}">
        <p14:creationId xmlns:p14="http://schemas.microsoft.com/office/powerpoint/2010/main" val="4173793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18</a:t>
            </a:fld>
            <a:endParaRPr lang="en-US"/>
          </a:p>
        </p:txBody>
      </p:sp>
    </p:spTree>
    <p:extLst>
      <p:ext uri="{BB962C8B-B14F-4D97-AF65-F5344CB8AC3E}">
        <p14:creationId xmlns:p14="http://schemas.microsoft.com/office/powerpoint/2010/main" val="422512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4C829D-06B9-8474-AF81-C3B25F45BC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7E505C-3CFE-5B61-CE47-10705875D4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C82C90-A43F-9805-EF16-6BA47DEB5AD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4BDEE8A-92B3-BFC3-8A28-4763E58FAAF7}"/>
              </a:ext>
            </a:extLst>
          </p:cNvPr>
          <p:cNvSpPr>
            <a:spLocks noGrp="1"/>
          </p:cNvSpPr>
          <p:nvPr>
            <p:ph type="sldNum" sz="quarter" idx="5"/>
          </p:nvPr>
        </p:nvSpPr>
        <p:spPr/>
        <p:txBody>
          <a:bodyPr/>
          <a:lstStyle/>
          <a:p>
            <a:fld id="{B0C32C59-1409-2640-866F-4A1083575A35}" type="slidenum">
              <a:rPr lang="en-US" smtClean="0"/>
              <a:t>3</a:t>
            </a:fld>
            <a:endParaRPr lang="en-US"/>
          </a:p>
        </p:txBody>
      </p:sp>
    </p:spTree>
    <p:extLst>
      <p:ext uri="{BB962C8B-B14F-4D97-AF65-F5344CB8AC3E}">
        <p14:creationId xmlns:p14="http://schemas.microsoft.com/office/powerpoint/2010/main" val="1053262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5A6246-F7AF-6D7C-2834-EA588B834D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63BA64-B793-8789-E08F-3119BA6833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6CBCA3-96D2-198D-1901-37EDCA7CA27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19E4765-C162-6D1C-1A4E-0F8F0DA3B669}"/>
              </a:ext>
            </a:extLst>
          </p:cNvPr>
          <p:cNvSpPr>
            <a:spLocks noGrp="1"/>
          </p:cNvSpPr>
          <p:nvPr>
            <p:ph type="sldNum" sz="quarter" idx="5"/>
          </p:nvPr>
        </p:nvSpPr>
        <p:spPr/>
        <p:txBody>
          <a:bodyPr/>
          <a:lstStyle/>
          <a:p>
            <a:fld id="{B0C32C59-1409-2640-866F-4A1083575A35}" type="slidenum">
              <a:rPr lang="en-US" smtClean="0"/>
              <a:t>4</a:t>
            </a:fld>
            <a:endParaRPr lang="en-US"/>
          </a:p>
        </p:txBody>
      </p:sp>
    </p:spTree>
    <p:extLst>
      <p:ext uri="{BB962C8B-B14F-4D97-AF65-F5344CB8AC3E}">
        <p14:creationId xmlns:p14="http://schemas.microsoft.com/office/powerpoint/2010/main" val="2665204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872084-00FC-B5FC-CC8D-A00D75E869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7037E6-8FB4-BDD1-AA7E-B2532D6D8F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146B3B-7665-62ED-7DB2-D5F8D82162E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F4E3FE3-9FB2-490E-F32C-9C0721FE51A9}"/>
              </a:ext>
            </a:extLst>
          </p:cNvPr>
          <p:cNvSpPr>
            <a:spLocks noGrp="1"/>
          </p:cNvSpPr>
          <p:nvPr>
            <p:ph type="sldNum" sz="quarter" idx="5"/>
          </p:nvPr>
        </p:nvSpPr>
        <p:spPr/>
        <p:txBody>
          <a:bodyPr/>
          <a:lstStyle/>
          <a:p>
            <a:fld id="{B0C32C59-1409-2640-866F-4A1083575A35}" type="slidenum">
              <a:rPr lang="en-US" smtClean="0"/>
              <a:t>5</a:t>
            </a:fld>
            <a:endParaRPr lang="en-US"/>
          </a:p>
        </p:txBody>
      </p:sp>
    </p:spTree>
    <p:extLst>
      <p:ext uri="{BB962C8B-B14F-4D97-AF65-F5344CB8AC3E}">
        <p14:creationId xmlns:p14="http://schemas.microsoft.com/office/powerpoint/2010/main" val="2294593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6</a:t>
            </a:fld>
            <a:endParaRPr lang="en-US"/>
          </a:p>
        </p:txBody>
      </p:sp>
    </p:spTree>
    <p:extLst>
      <p:ext uri="{BB962C8B-B14F-4D97-AF65-F5344CB8AC3E}">
        <p14:creationId xmlns:p14="http://schemas.microsoft.com/office/powerpoint/2010/main" val="41682942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We have learned that there are two criteria for acceptable arguments: well-groundedness and validity. You have also seen that there are two types of arguments: inductive and deductive. So far, you have examined some aspects of informal logic—that is, analysis of the well-groundedness of arguments—and you have looked at validity concerns for inductive arguments. What remains is deductive validity, the aspect of logic that has historically commanded a great amount of attention from logicians. In this lecture, you will be introduced to formal logic. </a:t>
            </a:r>
            <a:endParaRPr lang="en-US" dirty="0"/>
          </a:p>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8</a:t>
            </a:fld>
            <a:endParaRPr lang="en-US"/>
          </a:p>
        </p:txBody>
      </p:sp>
    </p:spTree>
    <p:extLst>
      <p:ext uri="{BB962C8B-B14F-4D97-AF65-F5344CB8AC3E}">
        <p14:creationId xmlns:p14="http://schemas.microsoft.com/office/powerpoint/2010/main" val="2106156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D46407-E43A-E4DC-5552-7E0E1CACD7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5972BD-69E2-4D20-069B-276CCC29CC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E923CF-F499-AAF4-D162-0338C4426ED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50B8D2E-ECEC-5500-6210-0BF7974054CB}"/>
              </a:ext>
            </a:extLst>
          </p:cNvPr>
          <p:cNvSpPr>
            <a:spLocks noGrp="1"/>
          </p:cNvSpPr>
          <p:nvPr>
            <p:ph type="sldNum" sz="quarter" idx="5"/>
          </p:nvPr>
        </p:nvSpPr>
        <p:spPr/>
        <p:txBody>
          <a:bodyPr/>
          <a:lstStyle/>
          <a:p>
            <a:fld id="{B0C32C59-1409-2640-866F-4A1083575A35}" type="slidenum">
              <a:rPr lang="en-US" smtClean="0"/>
              <a:t>9</a:t>
            </a:fld>
            <a:endParaRPr lang="en-US"/>
          </a:p>
        </p:txBody>
      </p:sp>
    </p:spTree>
    <p:extLst>
      <p:ext uri="{BB962C8B-B14F-4D97-AF65-F5344CB8AC3E}">
        <p14:creationId xmlns:p14="http://schemas.microsoft.com/office/powerpoint/2010/main" val="1102423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People often misuse “begging the question” when they mean to say “that leads one to ask the question”. In logic, begging the question specifically means any argument where the conclusion is being used in support of itself and no independent reason is given.</a:t>
            </a:r>
          </a:p>
        </p:txBody>
      </p:sp>
      <p:sp>
        <p:nvSpPr>
          <p:cNvPr id="4" name="Slide Number Placeholder 3"/>
          <p:cNvSpPr>
            <a:spLocks noGrp="1"/>
          </p:cNvSpPr>
          <p:nvPr>
            <p:ph type="sldNum" sz="quarter" idx="5"/>
          </p:nvPr>
        </p:nvSpPr>
        <p:spPr/>
        <p:txBody>
          <a:bodyPr/>
          <a:lstStyle/>
          <a:p>
            <a:fld id="{B0C32C59-1409-2640-866F-4A1083575A35}" type="slidenum">
              <a:rPr lang="en-US" smtClean="0"/>
              <a:t>11</a:t>
            </a:fld>
            <a:endParaRPr lang="en-US"/>
          </a:p>
        </p:txBody>
      </p:sp>
    </p:spTree>
    <p:extLst>
      <p:ext uri="{BB962C8B-B14F-4D97-AF65-F5344CB8AC3E}">
        <p14:creationId xmlns:p14="http://schemas.microsoft.com/office/powerpoint/2010/main" val="416378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C32C59-1409-2640-866F-4A1083575A35}" type="slidenum">
              <a:rPr lang="en-US" smtClean="0"/>
              <a:t>16</a:t>
            </a:fld>
            <a:endParaRPr lang="en-US"/>
          </a:p>
        </p:txBody>
      </p:sp>
    </p:spTree>
    <p:extLst>
      <p:ext uri="{BB962C8B-B14F-4D97-AF65-F5344CB8AC3E}">
        <p14:creationId xmlns:p14="http://schemas.microsoft.com/office/powerpoint/2010/main" val="8684958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34809-F69F-0D48-97F8-9CF76A5308DF}"/>
              </a:ext>
            </a:extLst>
          </p:cNvPr>
          <p:cNvSpPr>
            <a:spLocks noGrp="1"/>
          </p:cNvSpPr>
          <p:nvPr>
            <p:ph type="ctrTitle" hasCustomPrompt="1"/>
          </p:nvPr>
        </p:nvSpPr>
        <p:spPr>
          <a:xfrm>
            <a:off x="471340" y="1122363"/>
            <a:ext cx="5785769" cy="2387600"/>
          </a:xfrm>
        </p:spPr>
        <p:txBody>
          <a:bodyPr anchor="b">
            <a:normAutofit/>
          </a:bodyPr>
          <a:lstStyle>
            <a:lvl1pPr algn="l">
              <a:defRPr sz="4000">
                <a:solidFill>
                  <a:schemeClr val="bg1"/>
                </a:solidFill>
              </a:defRPr>
            </a:lvl1pPr>
          </a:lstStyle>
          <a:p>
            <a:r>
              <a:rPr lang="en-US" sz="4000" b="1" dirty="0">
                <a:solidFill>
                  <a:schemeClr val="bg1"/>
                </a:solidFill>
                <a:latin typeface="Georgia" charset="0"/>
                <a:ea typeface="Georgia" charset="0"/>
                <a:cs typeface="Georgia" charset="0"/>
              </a:rPr>
              <a:t>Title Here:</a:t>
            </a:r>
            <a:br>
              <a:rPr lang="en-US" sz="4000" b="1" dirty="0">
                <a:solidFill>
                  <a:schemeClr val="bg1"/>
                </a:solidFill>
                <a:latin typeface="Georgia" charset="0"/>
                <a:ea typeface="Georgia" charset="0"/>
                <a:cs typeface="Georgia" charset="0"/>
              </a:rPr>
            </a:br>
            <a:r>
              <a:rPr lang="en-US" sz="4000" b="1" dirty="0">
                <a:solidFill>
                  <a:schemeClr val="bg1"/>
                </a:solidFill>
                <a:latin typeface="Georgia" charset="0"/>
                <a:ea typeface="Georgia" charset="0"/>
                <a:cs typeface="Georgia" charset="0"/>
              </a:rPr>
              <a:t>Tell Your</a:t>
            </a:r>
            <a:br>
              <a:rPr lang="en-US" sz="4000" b="1" dirty="0">
                <a:solidFill>
                  <a:schemeClr val="bg1"/>
                </a:solidFill>
                <a:latin typeface="Georgia" charset="0"/>
                <a:ea typeface="Georgia" charset="0"/>
                <a:cs typeface="Georgia" charset="0"/>
              </a:rPr>
            </a:br>
            <a:r>
              <a:rPr lang="en-US" sz="4000" b="1" dirty="0">
                <a:solidFill>
                  <a:schemeClr val="bg1"/>
                </a:solidFill>
                <a:latin typeface="Georgia" charset="0"/>
                <a:ea typeface="Georgia" charset="0"/>
                <a:cs typeface="Georgia" charset="0"/>
              </a:rPr>
              <a:t>Illinois Story</a:t>
            </a:r>
            <a:endParaRPr lang="en-US" dirty="0"/>
          </a:p>
        </p:txBody>
      </p:sp>
      <p:sp>
        <p:nvSpPr>
          <p:cNvPr id="3" name="Subtitle 2">
            <a:extLst>
              <a:ext uri="{FF2B5EF4-FFF2-40B4-BE49-F238E27FC236}">
                <a16:creationId xmlns:a16="http://schemas.microsoft.com/office/drawing/2014/main" id="{C5FA99F5-1DAB-644E-87BD-7B2BE337DBBB}"/>
              </a:ext>
            </a:extLst>
          </p:cNvPr>
          <p:cNvSpPr>
            <a:spLocks noGrp="1"/>
          </p:cNvSpPr>
          <p:nvPr>
            <p:ph type="subTitle" idx="1" hasCustomPrompt="1"/>
          </p:nvPr>
        </p:nvSpPr>
        <p:spPr>
          <a:xfrm>
            <a:off x="471340" y="3602038"/>
            <a:ext cx="5785769" cy="1655762"/>
          </a:xfrm>
        </p:spPr>
        <p:txBody>
          <a:bodyPr>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Name:</a:t>
            </a:r>
          </a:p>
        </p:txBody>
      </p:sp>
      <p:sp>
        <p:nvSpPr>
          <p:cNvPr id="6" name="Slide Number Placeholder 5">
            <a:extLst>
              <a:ext uri="{FF2B5EF4-FFF2-40B4-BE49-F238E27FC236}">
                <a16:creationId xmlns:a16="http://schemas.microsoft.com/office/drawing/2014/main" id="{1D5E86B4-4E28-5743-B958-4D04BD329DC7}"/>
              </a:ext>
            </a:extLst>
          </p:cNvPr>
          <p:cNvSpPr>
            <a:spLocks noGrp="1"/>
          </p:cNvSpPr>
          <p:nvPr>
            <p:ph type="sldNum" sz="quarter" idx="12"/>
          </p:nvPr>
        </p:nvSpPr>
        <p:spPr/>
        <p:txBody>
          <a:bodyPr/>
          <a:lstStyle/>
          <a:p>
            <a:fld id="{47306C45-97B4-7545-8562-07255BCE2FE0}" type="slidenum">
              <a:rPr lang="en-US" smtClean="0"/>
              <a:t>‹#›</a:t>
            </a:fld>
            <a:endParaRPr lang="en-US"/>
          </a:p>
        </p:txBody>
      </p:sp>
      <p:pic>
        <p:nvPicPr>
          <p:cNvPr id="5" name="Picture 4">
            <a:extLst>
              <a:ext uri="{FF2B5EF4-FFF2-40B4-BE49-F238E27FC236}">
                <a16:creationId xmlns:a16="http://schemas.microsoft.com/office/drawing/2014/main" id="{96A9BA8F-BF67-344F-9BFA-A8262A79BC82}"/>
              </a:ext>
            </a:extLst>
          </p:cNvPr>
          <p:cNvPicPr>
            <a:picLocks noChangeAspect="1"/>
          </p:cNvPicPr>
          <p:nvPr userDrawn="1"/>
        </p:nvPicPr>
        <p:blipFill>
          <a:blip r:embed="rId3"/>
          <a:stretch>
            <a:fillRect/>
          </a:stretch>
        </p:blipFill>
        <p:spPr>
          <a:xfrm>
            <a:off x="4537075" y="5718264"/>
            <a:ext cx="3117850" cy="807948"/>
          </a:xfrm>
          <a:prstGeom prst="rect">
            <a:avLst/>
          </a:prstGeom>
        </p:spPr>
      </p:pic>
    </p:spTree>
    <p:extLst>
      <p:ext uri="{BB962C8B-B14F-4D97-AF65-F5344CB8AC3E}">
        <p14:creationId xmlns:p14="http://schemas.microsoft.com/office/powerpoint/2010/main" val="678320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15B210D-E74D-9F46-BBEB-61CE8DBFBD6C}"/>
              </a:ext>
            </a:extLst>
          </p:cNvPr>
          <p:cNvSpPr>
            <a:spLocks noGrp="1"/>
          </p:cNvSpPr>
          <p:nvPr>
            <p:ph type="sldNum" sz="quarter" idx="12"/>
          </p:nvPr>
        </p:nvSpPr>
        <p:spPr>
          <a:xfrm>
            <a:off x="9117874" y="6095093"/>
            <a:ext cx="2743200" cy="365125"/>
          </a:xfrm>
        </p:spPr>
        <p:txBody>
          <a:bodyPr/>
          <a:lstStyle/>
          <a:p>
            <a:fld id="{47306C45-97B4-7545-8562-07255BCE2FE0}" type="slidenum">
              <a:rPr lang="en-US" smtClean="0"/>
              <a:t>‹#›</a:t>
            </a:fld>
            <a:endParaRPr lang="en-US"/>
          </a:p>
        </p:txBody>
      </p:sp>
    </p:spTree>
    <p:extLst>
      <p:ext uri="{BB962C8B-B14F-4D97-AF65-F5344CB8AC3E}">
        <p14:creationId xmlns:p14="http://schemas.microsoft.com/office/powerpoint/2010/main" val="148726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C4261-61FB-7142-9417-2F78D3797632}"/>
              </a:ext>
            </a:extLst>
          </p:cNvPr>
          <p:cNvSpPr>
            <a:spLocks noGrp="1"/>
          </p:cNvSpPr>
          <p:nvPr>
            <p:ph type="title" hasCustomPrompt="1"/>
          </p:nvPr>
        </p:nvSpPr>
        <p:spPr>
          <a:xfrm>
            <a:off x="378823" y="365125"/>
            <a:ext cx="9614263" cy="1325563"/>
          </a:xfrm>
        </p:spPr>
        <p:txBody>
          <a:bodyPr/>
          <a:lstStyle>
            <a:lvl1pPr algn="ctr">
              <a:defRPr b="1" i="0">
                <a:solidFill>
                  <a:srgbClr val="E84A27"/>
                </a:solidFill>
                <a:latin typeface="Georgia" panose="02040502050405020303" pitchFamily="18" charset="0"/>
              </a:defRPr>
            </a:lvl1pPr>
          </a:lstStyle>
          <a:p>
            <a:r>
              <a:rPr lang="en-US" dirty="0"/>
              <a:t>Hello.</a:t>
            </a:r>
          </a:p>
        </p:txBody>
      </p:sp>
      <p:sp>
        <p:nvSpPr>
          <p:cNvPr id="3" name="Content Placeholder 2">
            <a:extLst>
              <a:ext uri="{FF2B5EF4-FFF2-40B4-BE49-F238E27FC236}">
                <a16:creationId xmlns:a16="http://schemas.microsoft.com/office/drawing/2014/main" id="{AB412F32-5110-BE43-86BA-CB778EC424F5}"/>
              </a:ext>
            </a:extLst>
          </p:cNvPr>
          <p:cNvSpPr>
            <a:spLocks noGrp="1"/>
          </p:cNvSpPr>
          <p:nvPr>
            <p:ph idx="1"/>
          </p:nvPr>
        </p:nvSpPr>
        <p:spPr>
          <a:xfrm>
            <a:off x="378823" y="1690688"/>
            <a:ext cx="9614263" cy="3625895"/>
          </a:xfrm>
        </p:spPr>
        <p:txBody>
          <a:bodyPr/>
          <a:lstStyle>
            <a:lvl1pPr>
              <a:defRPr>
                <a:solidFill>
                  <a:srgbClr val="13294B"/>
                </a:solidFill>
              </a:defRPr>
            </a:lvl1pPr>
            <a:lvl2pPr>
              <a:defRPr>
                <a:solidFill>
                  <a:srgbClr val="13294B"/>
                </a:solidFill>
              </a:defRPr>
            </a:lvl2pPr>
            <a:lvl3pPr>
              <a:defRPr>
                <a:solidFill>
                  <a:srgbClr val="13294B"/>
                </a:solidFill>
              </a:defRPr>
            </a:lvl3pPr>
            <a:lvl4pPr>
              <a:defRPr>
                <a:solidFill>
                  <a:srgbClr val="13294B"/>
                </a:solidFill>
              </a:defRPr>
            </a:lvl4pPr>
            <a:lvl5pPr>
              <a:defRPr>
                <a:solidFill>
                  <a:srgbClr val="13294B"/>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69632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26ADA6-32C7-6D47-94AB-D149FA9C19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67FDBC8-5F1C-654A-9325-61F4244133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771FB5C-A5C2-4C44-A9DF-4F6A196EC0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306C45-97B4-7545-8562-07255BCE2FE0}" type="slidenum">
              <a:rPr lang="en-US" smtClean="0"/>
              <a:t>‹#›</a:t>
            </a:fld>
            <a:endParaRPr lang="en-US"/>
          </a:p>
        </p:txBody>
      </p:sp>
    </p:spTree>
    <p:extLst>
      <p:ext uri="{BB962C8B-B14F-4D97-AF65-F5344CB8AC3E}">
        <p14:creationId xmlns:p14="http://schemas.microsoft.com/office/powerpoint/2010/main" val="1008080449"/>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Lst>
  <p:txStyles>
    <p:title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552E"/>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83CDB9E-798C-A842-B031-6BFA04385C39}"/>
              </a:ext>
            </a:extLst>
          </p:cNvPr>
          <p:cNvSpPr>
            <a:spLocks noGrp="1"/>
          </p:cNvSpPr>
          <p:nvPr>
            <p:ph type="ctrTitle"/>
          </p:nvPr>
        </p:nvSpPr>
        <p:spPr>
          <a:xfrm>
            <a:off x="3699571" y="773546"/>
            <a:ext cx="5935859" cy="2720253"/>
          </a:xfrm>
        </p:spPr>
        <p:txBody>
          <a:bodyPr>
            <a:normAutofit fontScale="90000"/>
          </a:bodyPr>
          <a:lstStyle/>
          <a:p>
            <a:pPr algn="ctr"/>
            <a:r>
              <a:rPr lang="en-US" sz="10000" dirty="0">
                <a:latin typeface="Calibri"/>
                <a:cs typeface="Calibri"/>
              </a:rPr>
              <a:t>BCOG 100</a:t>
            </a:r>
            <a:endParaRPr lang="en-US" sz="10000" dirty="0">
              <a:latin typeface="Calibri" panose="020F0502020204030204" pitchFamily="34" charset="0"/>
              <a:cs typeface="Calibri" panose="020F0502020204030204" pitchFamily="34" charset="0"/>
            </a:endParaRPr>
          </a:p>
        </p:txBody>
      </p:sp>
      <p:sp>
        <p:nvSpPr>
          <p:cNvPr id="7" name="Subtitle 6">
            <a:extLst>
              <a:ext uri="{FF2B5EF4-FFF2-40B4-BE49-F238E27FC236}">
                <a16:creationId xmlns:a16="http://schemas.microsoft.com/office/drawing/2014/main" id="{C2F9A5BC-DE40-064D-98AE-B1AA2F274302}"/>
              </a:ext>
            </a:extLst>
          </p:cNvPr>
          <p:cNvSpPr>
            <a:spLocks noGrp="1"/>
          </p:cNvSpPr>
          <p:nvPr>
            <p:ph type="subTitle" idx="4294967295"/>
          </p:nvPr>
        </p:nvSpPr>
        <p:spPr>
          <a:xfrm>
            <a:off x="4003651" y="3401147"/>
            <a:ext cx="5685609" cy="1655762"/>
          </a:xfrm>
        </p:spPr>
        <p:txBody>
          <a:bodyPr vert="horz" lIns="91440" tIns="45720" rIns="91440" bIns="45720" rtlCol="0" anchor="t">
            <a:normAutofit/>
          </a:bodyPr>
          <a:lstStyle/>
          <a:p>
            <a:pPr marL="0" indent="0" algn="ctr">
              <a:buNone/>
            </a:pPr>
            <a:r>
              <a:rPr lang="en-US" dirty="0">
                <a:latin typeface="Calibri"/>
                <a:cs typeface="Calibri"/>
              </a:rPr>
              <a:t>Logic Lecture 1: What is Logic?</a:t>
            </a:r>
          </a:p>
        </p:txBody>
      </p:sp>
      <p:sp>
        <p:nvSpPr>
          <p:cNvPr id="2" name="Oval 1">
            <a:extLst>
              <a:ext uri="{FF2B5EF4-FFF2-40B4-BE49-F238E27FC236}">
                <a16:creationId xmlns:a16="http://schemas.microsoft.com/office/drawing/2014/main" id="{C87BCB3F-D51B-11CA-8A5C-B653C02DD655}"/>
              </a:ext>
            </a:extLst>
          </p:cNvPr>
          <p:cNvSpPr/>
          <p:nvPr/>
        </p:nvSpPr>
        <p:spPr>
          <a:xfrm>
            <a:off x="443346" y="126307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96C562F-8F13-2516-D9AF-45E75A96A3C5}"/>
              </a:ext>
            </a:extLst>
          </p:cNvPr>
          <p:cNvSpPr/>
          <p:nvPr/>
        </p:nvSpPr>
        <p:spPr>
          <a:xfrm>
            <a:off x="1505528" y="3248890"/>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E2052EBC-2E12-F996-BB1F-41F23E64F1BE}"/>
              </a:ext>
            </a:extLst>
          </p:cNvPr>
          <p:cNvSpPr/>
          <p:nvPr/>
        </p:nvSpPr>
        <p:spPr>
          <a:xfrm>
            <a:off x="443345" y="331816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8A4D7291-4D5A-9593-1D85-950EBFC1FF07}"/>
              </a:ext>
            </a:extLst>
          </p:cNvPr>
          <p:cNvSpPr/>
          <p:nvPr/>
        </p:nvSpPr>
        <p:spPr>
          <a:xfrm>
            <a:off x="443346" y="5246253"/>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02E91675-03DF-90EE-942D-06C70F754DEE}"/>
              </a:ext>
            </a:extLst>
          </p:cNvPr>
          <p:cNvCxnSpPr/>
          <p:nvPr/>
        </p:nvCxnSpPr>
        <p:spPr>
          <a:xfrm>
            <a:off x="867642" y="2172278"/>
            <a:ext cx="1052944" cy="1110673"/>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0" name="Straight Arrow Connector 9">
            <a:extLst>
              <a:ext uri="{FF2B5EF4-FFF2-40B4-BE49-F238E27FC236}">
                <a16:creationId xmlns:a16="http://schemas.microsoft.com/office/drawing/2014/main" id="{42D74029-D6FE-2938-F6DF-602FCD9AA658}"/>
              </a:ext>
            </a:extLst>
          </p:cNvPr>
          <p:cNvCxnSpPr>
            <a:cxnSpLocks/>
          </p:cNvCxnSpPr>
          <p:nvPr/>
        </p:nvCxnSpPr>
        <p:spPr>
          <a:xfrm>
            <a:off x="879187" y="2172278"/>
            <a:ext cx="25400" cy="1179945"/>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
        <p:nvSpPr>
          <p:cNvPr id="11" name="Oval 10">
            <a:extLst>
              <a:ext uri="{FF2B5EF4-FFF2-40B4-BE49-F238E27FC236}">
                <a16:creationId xmlns:a16="http://schemas.microsoft.com/office/drawing/2014/main" id="{7831A33E-2612-45D1-F1F0-57371C01F8AB}"/>
              </a:ext>
            </a:extLst>
          </p:cNvPr>
          <p:cNvSpPr/>
          <p:nvPr/>
        </p:nvSpPr>
        <p:spPr>
          <a:xfrm>
            <a:off x="1505528" y="5246253"/>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565D7F4-2920-5911-7086-757F822A07E3}"/>
              </a:ext>
            </a:extLst>
          </p:cNvPr>
          <p:cNvSpPr/>
          <p:nvPr/>
        </p:nvSpPr>
        <p:spPr>
          <a:xfrm>
            <a:off x="2694709" y="5246252"/>
            <a:ext cx="912090" cy="912090"/>
          </a:xfrm>
          <a:prstGeom prst="ellips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4FE6F4CE-E239-70EB-26D3-C8CB8E270185}"/>
              </a:ext>
            </a:extLst>
          </p:cNvPr>
          <p:cNvCxnSpPr>
            <a:cxnSpLocks/>
          </p:cNvCxnSpPr>
          <p:nvPr/>
        </p:nvCxnSpPr>
        <p:spPr>
          <a:xfrm>
            <a:off x="1941369" y="4169641"/>
            <a:ext cx="1168399" cy="1087582"/>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0727C65-F6C0-78C9-A469-40AAD8018B82}"/>
              </a:ext>
            </a:extLst>
          </p:cNvPr>
          <p:cNvCxnSpPr>
            <a:cxnSpLocks/>
          </p:cNvCxnSpPr>
          <p:nvPr/>
        </p:nvCxnSpPr>
        <p:spPr>
          <a:xfrm flipH="1">
            <a:off x="1955223" y="4158096"/>
            <a:ext cx="9238" cy="1087581"/>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cxnSp>
        <p:nvCxnSpPr>
          <p:cNvPr id="15" name="Straight Arrow Connector 14">
            <a:extLst>
              <a:ext uri="{FF2B5EF4-FFF2-40B4-BE49-F238E27FC236}">
                <a16:creationId xmlns:a16="http://schemas.microsoft.com/office/drawing/2014/main" id="{4A7C2072-1E04-8B83-DAA8-B48C97536A6F}"/>
              </a:ext>
            </a:extLst>
          </p:cNvPr>
          <p:cNvCxnSpPr>
            <a:cxnSpLocks/>
          </p:cNvCxnSpPr>
          <p:nvPr/>
        </p:nvCxnSpPr>
        <p:spPr>
          <a:xfrm>
            <a:off x="890732" y="4227368"/>
            <a:ext cx="13855" cy="1018310"/>
          </a:xfrm>
          <a:prstGeom prst="straightConnector1">
            <a:avLst/>
          </a:prstGeom>
          <a:ln>
            <a:solidFill>
              <a:schemeClr val="bg1"/>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6725838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Fallacies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2855771" y="1839929"/>
            <a:ext cx="8626480" cy="2246769"/>
          </a:xfrm>
          <a:prstGeom prst="rect">
            <a:avLst/>
          </a:prstGeom>
          <a:noFill/>
        </p:spPr>
        <p:txBody>
          <a:bodyPr wrap="square" rtlCol="0">
            <a:spAutoFit/>
          </a:bodyPr>
          <a:lstStyle/>
          <a:p>
            <a:r>
              <a:rPr lang="en-US" sz="2800" b="1" dirty="0"/>
              <a:t>Fallacy</a:t>
            </a:r>
            <a:r>
              <a:rPr lang="en-US" sz="2800" dirty="0"/>
              <a:t>: a reasoning error that creates an unsound argument that nonetheless sounds attractive to our mind.</a:t>
            </a:r>
          </a:p>
          <a:p>
            <a:endParaRPr lang="en-US" sz="2800" dirty="0"/>
          </a:p>
          <a:p>
            <a:r>
              <a:rPr lang="en-US" sz="2800" dirty="0"/>
              <a:t>These can affect both the groundedness and the validity (form) of the argument.</a:t>
            </a:r>
          </a:p>
        </p:txBody>
      </p:sp>
      <p:pic>
        <p:nvPicPr>
          <p:cNvPr id="21506" name="Picture 2" descr="Formal fallacy - Wikipedia">
            <a:extLst>
              <a:ext uri="{FF2B5EF4-FFF2-40B4-BE49-F238E27FC236}">
                <a16:creationId xmlns:a16="http://schemas.microsoft.com/office/drawing/2014/main" id="{0571EC5A-B9A4-834C-0D75-AA36DCF0E7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14384"/>
            <a:ext cx="2390081" cy="2390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7844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Fallacies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2739814" y="1443841"/>
            <a:ext cx="9680786" cy="3108543"/>
          </a:xfrm>
          <a:prstGeom prst="rect">
            <a:avLst/>
          </a:prstGeom>
          <a:noFill/>
        </p:spPr>
        <p:txBody>
          <a:bodyPr wrap="square" rtlCol="0">
            <a:spAutoFit/>
          </a:bodyPr>
          <a:lstStyle/>
          <a:p>
            <a:r>
              <a:rPr lang="en-US" sz="2800" b="1" dirty="0"/>
              <a:t>Begging the question</a:t>
            </a:r>
            <a:r>
              <a:rPr lang="en-US" sz="2800" dirty="0"/>
              <a:t>: any argument where the conclusion is being used in support of itself.</a:t>
            </a:r>
          </a:p>
          <a:p>
            <a:endParaRPr lang="en-US" sz="2800" dirty="0"/>
          </a:p>
          <a:p>
            <a:r>
              <a:rPr lang="en-US" sz="2800" dirty="0"/>
              <a:t>Circular arguments</a:t>
            </a:r>
          </a:p>
          <a:p>
            <a:r>
              <a:rPr lang="en-US" sz="2800" dirty="0"/>
              <a:t>Leading questions</a:t>
            </a:r>
          </a:p>
          <a:p>
            <a:r>
              <a:rPr lang="en-US" sz="2800" dirty="0"/>
              <a:t>Taking advantage of assumptions or connotations</a:t>
            </a:r>
          </a:p>
          <a:p>
            <a:endParaRPr lang="en-US" sz="2800" b="1" dirty="0"/>
          </a:p>
        </p:txBody>
      </p:sp>
      <p:pic>
        <p:nvPicPr>
          <p:cNvPr id="3" name="Picture 2" descr="Formal fallacy - Wikipedia">
            <a:extLst>
              <a:ext uri="{FF2B5EF4-FFF2-40B4-BE49-F238E27FC236}">
                <a16:creationId xmlns:a16="http://schemas.microsoft.com/office/drawing/2014/main" id="{95CF0C8D-D80C-5C01-BFB4-56385875EA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14384"/>
            <a:ext cx="2390081" cy="2390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88932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Fallacies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2511214" y="23526"/>
            <a:ext cx="9680786" cy="523220"/>
          </a:xfrm>
          <a:prstGeom prst="rect">
            <a:avLst/>
          </a:prstGeom>
          <a:noFill/>
        </p:spPr>
        <p:txBody>
          <a:bodyPr wrap="square" rtlCol="0">
            <a:spAutoFit/>
          </a:bodyPr>
          <a:lstStyle/>
          <a:p>
            <a:r>
              <a:rPr lang="en-US" sz="2800" b="1" dirty="0"/>
              <a:t>Circular Argument</a:t>
            </a:r>
          </a:p>
        </p:txBody>
      </p:sp>
      <p:graphicFrame>
        <p:nvGraphicFramePr>
          <p:cNvPr id="2" name="Table 5">
            <a:extLst>
              <a:ext uri="{FF2B5EF4-FFF2-40B4-BE49-F238E27FC236}">
                <a16:creationId xmlns:a16="http://schemas.microsoft.com/office/drawing/2014/main" id="{6406E058-A534-B4DB-6DB3-5A3A7B54F5E1}"/>
              </a:ext>
            </a:extLst>
          </p:cNvPr>
          <p:cNvGraphicFramePr>
            <a:graphicFrameLocks noGrp="1"/>
          </p:cNvGraphicFramePr>
          <p:nvPr>
            <p:extLst>
              <p:ext uri="{D42A27DB-BD31-4B8C-83A1-F6EECF244321}">
                <p14:modId xmlns:p14="http://schemas.microsoft.com/office/powerpoint/2010/main" val="138357232"/>
              </p:ext>
            </p:extLst>
          </p:nvPr>
        </p:nvGraphicFramePr>
        <p:xfrm>
          <a:off x="3173306" y="564174"/>
          <a:ext cx="8128000" cy="914400"/>
        </p:xfrm>
        <a:graphic>
          <a:graphicData uri="http://schemas.openxmlformats.org/drawingml/2006/table">
            <a:tbl>
              <a:tblPr firstRow="1" bandRow="1">
                <a:tableStyleId>{93296810-A885-4BE3-A3E7-6D5BEEA58F35}</a:tableStyleId>
              </a:tblPr>
              <a:tblGrid>
                <a:gridCol w="8128000">
                  <a:extLst>
                    <a:ext uri="{9D8B030D-6E8A-4147-A177-3AD203B41FA5}">
                      <a16:colId xmlns:a16="http://schemas.microsoft.com/office/drawing/2014/main" val="2261605097"/>
                    </a:ext>
                  </a:extLst>
                </a:gridCol>
              </a:tblGrid>
              <a:tr h="370840">
                <a:tc>
                  <a:txBody>
                    <a:bodyPr/>
                    <a:lstStyle/>
                    <a:p>
                      <a:r>
                        <a:rPr lang="en-US" sz="2400" b="0" dirty="0">
                          <a:solidFill>
                            <a:srgbClr val="13294B"/>
                          </a:solidFill>
                        </a:rPr>
                        <a:t>[1] My name is Jon</a:t>
                      </a:r>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56978927"/>
                  </a:ext>
                </a:extLst>
              </a:tr>
              <a:tr h="370840">
                <a:tc>
                  <a:txBody>
                    <a:bodyPr/>
                    <a:lstStyle/>
                    <a:p>
                      <a:r>
                        <a:rPr lang="en-US" sz="2400" b="0" i="0" u="none" strike="noStrike" kern="1200" dirty="0">
                          <a:solidFill>
                            <a:schemeClr val="dk1"/>
                          </a:solidFill>
                          <a:effectLst/>
                          <a:latin typeface="+mn-lt"/>
                          <a:ea typeface="+mn-ea"/>
                          <a:cs typeface="+mn-cs"/>
                        </a:rPr>
                        <a:t>∴ [2] </a:t>
                      </a:r>
                      <a:r>
                        <a:rPr lang="en-US" sz="2400" b="0" dirty="0">
                          <a:solidFill>
                            <a:srgbClr val="13294B"/>
                          </a:solidFill>
                        </a:rPr>
                        <a:t>My name is Jon</a:t>
                      </a:r>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19058485"/>
                  </a:ext>
                </a:extLst>
              </a:tr>
            </a:tbl>
          </a:graphicData>
        </a:graphic>
      </p:graphicFrame>
      <p:sp>
        <p:nvSpPr>
          <p:cNvPr id="6" name="TextBox 5">
            <a:extLst>
              <a:ext uri="{FF2B5EF4-FFF2-40B4-BE49-F238E27FC236}">
                <a16:creationId xmlns:a16="http://schemas.microsoft.com/office/drawing/2014/main" id="{B3A5F72B-CAA9-322C-818C-6CB998D81DAE}"/>
              </a:ext>
            </a:extLst>
          </p:cNvPr>
          <p:cNvSpPr txBox="1"/>
          <p:nvPr/>
        </p:nvSpPr>
        <p:spPr>
          <a:xfrm>
            <a:off x="2511214" y="1687637"/>
            <a:ext cx="9452185" cy="4339650"/>
          </a:xfrm>
          <a:prstGeom prst="rect">
            <a:avLst/>
          </a:prstGeom>
          <a:noFill/>
        </p:spPr>
        <p:txBody>
          <a:bodyPr wrap="square" rtlCol="0">
            <a:spAutoFit/>
          </a:bodyPr>
          <a:lstStyle/>
          <a:p>
            <a:r>
              <a:rPr lang="en-US" sz="2400" dirty="0"/>
              <a:t>Circular argument: an argument where the conclusion is also one of the premises</a:t>
            </a:r>
          </a:p>
          <a:p>
            <a:endParaRPr lang="en-US" sz="1200" dirty="0"/>
          </a:p>
          <a:p>
            <a:r>
              <a:rPr lang="en-US" sz="2400" dirty="0"/>
              <a:t>Circular arguments </a:t>
            </a:r>
            <a:r>
              <a:rPr lang="en-US" sz="2400" i="1" dirty="0"/>
              <a:t>are</a:t>
            </a:r>
            <a:r>
              <a:rPr lang="en-US" sz="2400" dirty="0"/>
              <a:t> valid (if we assume premise is true, conclusion must be true)</a:t>
            </a:r>
          </a:p>
          <a:p>
            <a:endParaRPr lang="en-US" sz="1200" dirty="0"/>
          </a:p>
          <a:p>
            <a:r>
              <a:rPr lang="en-US" sz="2400" dirty="0"/>
              <a:t>Premise does not provide independent support of the conclusion</a:t>
            </a:r>
          </a:p>
          <a:p>
            <a:endParaRPr lang="en-US" sz="1200" dirty="0"/>
          </a:p>
          <a:p>
            <a:r>
              <a:rPr lang="en-US" sz="2400" dirty="0"/>
              <a:t>Are the following circular arguments?</a:t>
            </a:r>
          </a:p>
          <a:p>
            <a:pPr marL="342900" indent="-342900">
              <a:buFont typeface="Arial" panose="020B0604020202020204" pitchFamily="34" charset="0"/>
              <a:buChar char="•"/>
            </a:pPr>
            <a:r>
              <a:rPr lang="en-US" sz="2400" dirty="0"/>
              <a:t>Murder is wrong because killing people is immoral</a:t>
            </a:r>
          </a:p>
          <a:p>
            <a:pPr marL="342900" indent="-342900">
              <a:buFont typeface="Arial" panose="020B0604020202020204" pitchFamily="34" charset="0"/>
              <a:buChar char="•"/>
            </a:pPr>
            <a:r>
              <a:rPr lang="en-US" sz="2400" dirty="0"/>
              <a:t>Using drugs is bad because drug use is harmful</a:t>
            </a:r>
          </a:p>
          <a:p>
            <a:pPr marL="342900" indent="-342900">
              <a:buFont typeface="Arial" panose="020B0604020202020204" pitchFamily="34" charset="0"/>
              <a:buChar char="•"/>
            </a:pPr>
            <a:r>
              <a:rPr lang="en-US" sz="2400" dirty="0"/>
              <a:t>It is wrong to kill animals because it is wrong to kill anything that can feel pain.</a:t>
            </a:r>
          </a:p>
        </p:txBody>
      </p:sp>
      <p:pic>
        <p:nvPicPr>
          <p:cNvPr id="14" name="Picture 2" descr="Formal fallacy - Wikipedia">
            <a:extLst>
              <a:ext uri="{FF2B5EF4-FFF2-40B4-BE49-F238E27FC236}">
                <a16:creationId xmlns:a16="http://schemas.microsoft.com/office/drawing/2014/main" id="{CBD8BFCF-57B5-DBE9-6B42-537E4347DF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14384"/>
            <a:ext cx="2390081" cy="2390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2124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Fallacies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2511214" y="276716"/>
            <a:ext cx="9680786" cy="523220"/>
          </a:xfrm>
          <a:prstGeom prst="rect">
            <a:avLst/>
          </a:prstGeom>
          <a:noFill/>
        </p:spPr>
        <p:txBody>
          <a:bodyPr wrap="square" rtlCol="0">
            <a:spAutoFit/>
          </a:bodyPr>
          <a:lstStyle/>
          <a:p>
            <a:r>
              <a:rPr lang="en-US" sz="2800" b="1" dirty="0"/>
              <a:t>Equivocation</a:t>
            </a:r>
          </a:p>
        </p:txBody>
      </p:sp>
      <p:sp>
        <p:nvSpPr>
          <p:cNvPr id="6" name="TextBox 5">
            <a:extLst>
              <a:ext uri="{FF2B5EF4-FFF2-40B4-BE49-F238E27FC236}">
                <a16:creationId xmlns:a16="http://schemas.microsoft.com/office/drawing/2014/main" id="{B3A5F72B-CAA9-322C-818C-6CB998D81DAE}"/>
              </a:ext>
            </a:extLst>
          </p:cNvPr>
          <p:cNvSpPr txBox="1"/>
          <p:nvPr/>
        </p:nvSpPr>
        <p:spPr>
          <a:xfrm>
            <a:off x="2404857" y="1046281"/>
            <a:ext cx="9223585" cy="830997"/>
          </a:xfrm>
          <a:prstGeom prst="rect">
            <a:avLst/>
          </a:prstGeom>
          <a:noFill/>
        </p:spPr>
        <p:txBody>
          <a:bodyPr wrap="square" rtlCol="0">
            <a:spAutoFit/>
          </a:bodyPr>
          <a:lstStyle/>
          <a:p>
            <a:r>
              <a:rPr lang="en-US" sz="2400" dirty="0"/>
              <a:t>Equivocation: taking advantage of ambiguity to change the meaning of a word within an argument</a:t>
            </a:r>
          </a:p>
        </p:txBody>
      </p:sp>
      <p:graphicFrame>
        <p:nvGraphicFramePr>
          <p:cNvPr id="2" name="Table 5">
            <a:extLst>
              <a:ext uri="{FF2B5EF4-FFF2-40B4-BE49-F238E27FC236}">
                <a16:creationId xmlns:a16="http://schemas.microsoft.com/office/drawing/2014/main" id="{65C09B4A-BA7C-F54B-BC18-B80BEEDD48CA}"/>
              </a:ext>
            </a:extLst>
          </p:cNvPr>
          <p:cNvGraphicFramePr>
            <a:graphicFrameLocks noGrp="1"/>
          </p:cNvGraphicFramePr>
          <p:nvPr>
            <p:extLst>
              <p:ext uri="{D42A27DB-BD31-4B8C-83A1-F6EECF244321}">
                <p14:modId xmlns:p14="http://schemas.microsoft.com/office/powerpoint/2010/main" val="2917292500"/>
              </p:ext>
            </p:extLst>
          </p:nvPr>
        </p:nvGraphicFramePr>
        <p:xfrm>
          <a:off x="2952649" y="2347271"/>
          <a:ext cx="8128000" cy="1371600"/>
        </p:xfrm>
        <a:graphic>
          <a:graphicData uri="http://schemas.openxmlformats.org/drawingml/2006/table">
            <a:tbl>
              <a:tblPr firstRow="1" bandRow="1">
                <a:tableStyleId>{93296810-A885-4BE3-A3E7-6D5BEEA58F35}</a:tableStyleId>
              </a:tblPr>
              <a:tblGrid>
                <a:gridCol w="8128000">
                  <a:extLst>
                    <a:ext uri="{9D8B030D-6E8A-4147-A177-3AD203B41FA5}">
                      <a16:colId xmlns:a16="http://schemas.microsoft.com/office/drawing/2014/main" val="2261605097"/>
                    </a:ext>
                  </a:extLst>
                </a:gridCol>
              </a:tblGrid>
              <a:tr h="370840">
                <a:tc>
                  <a:txBody>
                    <a:bodyPr/>
                    <a:lstStyle/>
                    <a:p>
                      <a:r>
                        <a:rPr lang="en-US" sz="2400" b="0" dirty="0">
                          <a:solidFill>
                            <a:srgbClr val="13294B"/>
                          </a:solidFill>
                        </a:rPr>
                        <a:t>[1] Tables are furniture</a:t>
                      </a:r>
                    </a:p>
                  </a:txBody>
                  <a:tcPr>
                    <a:noFill/>
                  </a:tcPr>
                </a:tc>
                <a:extLst>
                  <a:ext uri="{0D108BD9-81ED-4DB2-BD59-A6C34878D82A}">
                    <a16:rowId xmlns:a16="http://schemas.microsoft.com/office/drawing/2014/main" val="3956978927"/>
                  </a:ext>
                </a:extLst>
              </a:tr>
              <a:tr h="370840">
                <a:tc>
                  <a:txBody>
                    <a:bodyPr/>
                    <a:lstStyle/>
                    <a:p>
                      <a:r>
                        <a:rPr lang="en-US" sz="2400" b="0" dirty="0">
                          <a:solidFill>
                            <a:srgbClr val="13294B"/>
                          </a:solidFill>
                        </a:rPr>
                        <a:t>[2] My statistics book has tables in it</a:t>
                      </a:r>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94739162"/>
                  </a:ext>
                </a:extLst>
              </a:tr>
              <a:tr h="370840">
                <a:tc>
                  <a:txBody>
                    <a:bodyPr/>
                    <a:lstStyle/>
                    <a:p>
                      <a:r>
                        <a:rPr lang="en-US" sz="2400" b="0" i="0" u="none" strike="noStrike" kern="1200" dirty="0">
                          <a:solidFill>
                            <a:schemeClr val="dk1"/>
                          </a:solidFill>
                          <a:effectLst/>
                          <a:latin typeface="+mn-lt"/>
                          <a:ea typeface="+mn-ea"/>
                          <a:cs typeface="+mn-cs"/>
                        </a:rPr>
                        <a:t>∴ [3] </a:t>
                      </a:r>
                      <a:r>
                        <a:rPr lang="en-US" sz="2400" b="0" i="0" u="none" strike="noStrike" kern="1200" dirty="0">
                          <a:solidFill>
                            <a:srgbClr val="13294B"/>
                          </a:solidFill>
                          <a:effectLst/>
                          <a:latin typeface="+mn-lt"/>
                          <a:ea typeface="+mn-ea"/>
                          <a:cs typeface="+mn-cs"/>
                        </a:rPr>
                        <a:t>There is furniture in my statistics book</a:t>
                      </a:r>
                      <a:endParaRPr lang="en-US" sz="2400" b="0" dirty="0">
                        <a:solidFill>
                          <a:srgbClr val="13294B"/>
                        </a:solidFill>
                      </a:endParaRPr>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19058485"/>
                  </a:ext>
                </a:extLst>
              </a:tr>
            </a:tbl>
          </a:graphicData>
        </a:graphic>
      </p:graphicFrame>
      <p:graphicFrame>
        <p:nvGraphicFramePr>
          <p:cNvPr id="3" name="Table 5">
            <a:extLst>
              <a:ext uri="{FF2B5EF4-FFF2-40B4-BE49-F238E27FC236}">
                <a16:creationId xmlns:a16="http://schemas.microsoft.com/office/drawing/2014/main" id="{B7A6A4C2-07F0-82DC-36E5-FF2660F5DC07}"/>
              </a:ext>
            </a:extLst>
          </p:cNvPr>
          <p:cNvGraphicFramePr>
            <a:graphicFrameLocks noGrp="1"/>
          </p:cNvGraphicFramePr>
          <p:nvPr>
            <p:extLst>
              <p:ext uri="{D42A27DB-BD31-4B8C-83A1-F6EECF244321}">
                <p14:modId xmlns:p14="http://schemas.microsoft.com/office/powerpoint/2010/main" val="1029565173"/>
              </p:ext>
            </p:extLst>
          </p:nvPr>
        </p:nvGraphicFramePr>
        <p:xfrm>
          <a:off x="2952649" y="4004465"/>
          <a:ext cx="8128000" cy="1371600"/>
        </p:xfrm>
        <a:graphic>
          <a:graphicData uri="http://schemas.openxmlformats.org/drawingml/2006/table">
            <a:tbl>
              <a:tblPr firstRow="1" bandRow="1">
                <a:tableStyleId>{93296810-A885-4BE3-A3E7-6D5BEEA58F35}</a:tableStyleId>
              </a:tblPr>
              <a:tblGrid>
                <a:gridCol w="8128000">
                  <a:extLst>
                    <a:ext uri="{9D8B030D-6E8A-4147-A177-3AD203B41FA5}">
                      <a16:colId xmlns:a16="http://schemas.microsoft.com/office/drawing/2014/main" val="2261605097"/>
                    </a:ext>
                  </a:extLst>
                </a:gridCol>
              </a:tblGrid>
              <a:tr h="370840">
                <a:tc>
                  <a:txBody>
                    <a:bodyPr/>
                    <a:lstStyle/>
                    <a:p>
                      <a:r>
                        <a:rPr lang="en-US" sz="2400" b="0" dirty="0">
                          <a:solidFill>
                            <a:srgbClr val="13294B"/>
                          </a:solidFill>
                        </a:rPr>
                        <a:t>[1] We have a right to vote</a:t>
                      </a:r>
                    </a:p>
                  </a:txBody>
                  <a:tcPr>
                    <a:noFill/>
                  </a:tcPr>
                </a:tc>
                <a:extLst>
                  <a:ext uri="{0D108BD9-81ED-4DB2-BD59-A6C34878D82A}">
                    <a16:rowId xmlns:a16="http://schemas.microsoft.com/office/drawing/2014/main" val="3956978927"/>
                  </a:ext>
                </a:extLst>
              </a:tr>
              <a:tr h="370840">
                <a:tc>
                  <a:txBody>
                    <a:bodyPr/>
                    <a:lstStyle/>
                    <a:p>
                      <a:r>
                        <a:rPr lang="en-US" sz="2400" b="0" dirty="0">
                          <a:solidFill>
                            <a:srgbClr val="13294B"/>
                          </a:solidFill>
                        </a:rPr>
                        <a:t>[2] We should always do what is right</a:t>
                      </a:r>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94739162"/>
                  </a:ext>
                </a:extLst>
              </a:tr>
              <a:tr h="370840">
                <a:tc>
                  <a:txBody>
                    <a:bodyPr/>
                    <a:lstStyle/>
                    <a:p>
                      <a:r>
                        <a:rPr lang="en-US" sz="2400" b="0" i="0" u="none" strike="noStrike" kern="1200" dirty="0">
                          <a:solidFill>
                            <a:schemeClr val="dk1"/>
                          </a:solidFill>
                          <a:effectLst/>
                          <a:latin typeface="+mn-lt"/>
                          <a:ea typeface="+mn-ea"/>
                          <a:cs typeface="+mn-cs"/>
                        </a:rPr>
                        <a:t>∴ [3] </a:t>
                      </a:r>
                      <a:r>
                        <a:rPr lang="en-US" sz="2400" b="0" i="0" u="none" strike="noStrike" kern="1200" dirty="0">
                          <a:solidFill>
                            <a:srgbClr val="13294B"/>
                          </a:solidFill>
                          <a:effectLst/>
                          <a:latin typeface="+mn-lt"/>
                          <a:ea typeface="+mn-ea"/>
                          <a:cs typeface="+mn-cs"/>
                        </a:rPr>
                        <a:t>We should always vote</a:t>
                      </a:r>
                      <a:endParaRPr lang="en-US" sz="2400" b="0" dirty="0">
                        <a:solidFill>
                          <a:srgbClr val="13294B"/>
                        </a:solidFill>
                      </a:endParaRPr>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19058485"/>
                  </a:ext>
                </a:extLst>
              </a:tr>
            </a:tbl>
          </a:graphicData>
        </a:graphic>
      </p:graphicFrame>
      <p:pic>
        <p:nvPicPr>
          <p:cNvPr id="7" name="Picture 2" descr="Formal fallacy - Wikipedia">
            <a:extLst>
              <a:ext uri="{FF2B5EF4-FFF2-40B4-BE49-F238E27FC236}">
                <a16:creationId xmlns:a16="http://schemas.microsoft.com/office/drawing/2014/main" id="{CE2C952C-42C1-99D5-F2A1-B190BD5038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14384"/>
            <a:ext cx="2390081" cy="2390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5094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Fallacies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2511214" y="276716"/>
            <a:ext cx="9680786" cy="523220"/>
          </a:xfrm>
          <a:prstGeom prst="rect">
            <a:avLst/>
          </a:prstGeom>
          <a:noFill/>
        </p:spPr>
        <p:txBody>
          <a:bodyPr wrap="square" rtlCol="0">
            <a:spAutoFit/>
          </a:bodyPr>
          <a:lstStyle/>
          <a:p>
            <a:r>
              <a:rPr lang="en-US" sz="2800" b="1" dirty="0"/>
              <a:t>Distinction without a difference</a:t>
            </a:r>
          </a:p>
        </p:txBody>
      </p:sp>
      <p:sp>
        <p:nvSpPr>
          <p:cNvPr id="6" name="TextBox 5">
            <a:extLst>
              <a:ext uri="{FF2B5EF4-FFF2-40B4-BE49-F238E27FC236}">
                <a16:creationId xmlns:a16="http://schemas.microsoft.com/office/drawing/2014/main" id="{B3A5F72B-CAA9-322C-818C-6CB998D81DAE}"/>
              </a:ext>
            </a:extLst>
          </p:cNvPr>
          <p:cNvSpPr txBox="1"/>
          <p:nvPr/>
        </p:nvSpPr>
        <p:spPr>
          <a:xfrm>
            <a:off x="2739814" y="1074509"/>
            <a:ext cx="9223585" cy="1569660"/>
          </a:xfrm>
          <a:prstGeom prst="rect">
            <a:avLst/>
          </a:prstGeom>
          <a:noFill/>
        </p:spPr>
        <p:txBody>
          <a:bodyPr wrap="square" rtlCol="0">
            <a:spAutoFit/>
          </a:bodyPr>
          <a:lstStyle/>
          <a:p>
            <a:r>
              <a:rPr lang="en-US" sz="2400" dirty="0"/>
              <a:t>Distinction without difference: when we try to draw a distinction between two things that are not actually distinct.</a:t>
            </a:r>
          </a:p>
          <a:p>
            <a:endParaRPr lang="en-US" sz="2400" dirty="0"/>
          </a:p>
          <a:p>
            <a:r>
              <a:rPr lang="en-US" sz="2400" dirty="0"/>
              <a:t>I didn’t steal it, I just borrowed it.</a:t>
            </a:r>
          </a:p>
        </p:txBody>
      </p:sp>
      <p:pic>
        <p:nvPicPr>
          <p:cNvPr id="7" name="Picture 2" descr="Formal fallacy - Wikipedia">
            <a:extLst>
              <a:ext uri="{FF2B5EF4-FFF2-40B4-BE49-F238E27FC236}">
                <a16:creationId xmlns:a16="http://schemas.microsoft.com/office/drawing/2014/main" id="{4637E526-1A68-F6BF-8375-E901569E1C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14384"/>
            <a:ext cx="2390081" cy="2390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1101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Fallacies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2352188" y="48678"/>
            <a:ext cx="9680786" cy="523220"/>
          </a:xfrm>
          <a:prstGeom prst="rect">
            <a:avLst/>
          </a:prstGeom>
          <a:noFill/>
        </p:spPr>
        <p:txBody>
          <a:bodyPr wrap="square" rtlCol="0">
            <a:spAutoFit/>
          </a:bodyPr>
          <a:lstStyle/>
          <a:p>
            <a:r>
              <a:rPr lang="en-US" sz="2800" b="1" dirty="0"/>
              <a:t>Appeal to Authority, Common Belief, Tradition</a:t>
            </a:r>
          </a:p>
        </p:txBody>
      </p:sp>
      <p:sp>
        <p:nvSpPr>
          <p:cNvPr id="6" name="TextBox 5">
            <a:extLst>
              <a:ext uri="{FF2B5EF4-FFF2-40B4-BE49-F238E27FC236}">
                <a16:creationId xmlns:a16="http://schemas.microsoft.com/office/drawing/2014/main" id="{B3A5F72B-CAA9-322C-818C-6CB998D81DAE}"/>
              </a:ext>
            </a:extLst>
          </p:cNvPr>
          <p:cNvSpPr txBox="1"/>
          <p:nvPr/>
        </p:nvSpPr>
        <p:spPr>
          <a:xfrm>
            <a:off x="2184789" y="612844"/>
            <a:ext cx="10007211" cy="5632311"/>
          </a:xfrm>
          <a:prstGeom prst="rect">
            <a:avLst/>
          </a:prstGeom>
          <a:noFill/>
        </p:spPr>
        <p:txBody>
          <a:bodyPr wrap="square" rtlCol="0">
            <a:spAutoFit/>
          </a:bodyPr>
          <a:lstStyle/>
          <a:p>
            <a:r>
              <a:rPr lang="en-US" sz="2800" dirty="0"/>
              <a:t>Is appealing to an authority always a fallacy? If so, why are you listening to me?</a:t>
            </a:r>
          </a:p>
          <a:p>
            <a:endParaRPr lang="en-US" sz="1200" dirty="0"/>
          </a:p>
          <a:p>
            <a:r>
              <a:rPr lang="en-US" sz="2800" dirty="0"/>
              <a:t>What makes someone a legitimate authority? Three requirements</a:t>
            </a:r>
          </a:p>
          <a:p>
            <a:pPr marL="457200" indent="-457200">
              <a:buFont typeface="+mj-lt"/>
              <a:buAutoNum type="arabicPeriod"/>
            </a:pPr>
            <a:r>
              <a:rPr lang="en-US" sz="2400" dirty="0"/>
              <a:t>The person must exist (No “I heard somewhere that…”)</a:t>
            </a:r>
          </a:p>
          <a:p>
            <a:pPr marL="457200" indent="-457200">
              <a:buFont typeface="+mj-lt"/>
              <a:buAutoNum type="arabicPeriod"/>
            </a:pPr>
            <a:r>
              <a:rPr lang="en-US" sz="2400" dirty="0"/>
              <a:t>The person is actually an expert (is in a position to know the answer)</a:t>
            </a:r>
          </a:p>
          <a:p>
            <a:pPr marL="457200" indent="-457200">
              <a:buFont typeface="+mj-lt"/>
              <a:buAutoNum type="arabicPeriod"/>
            </a:pPr>
            <a:r>
              <a:rPr lang="en-US" sz="2400" dirty="0"/>
              <a:t>The person must not have a stake in you believing one way or the other</a:t>
            </a:r>
          </a:p>
          <a:p>
            <a:endParaRPr lang="en-US" sz="1200" dirty="0"/>
          </a:p>
          <a:p>
            <a:r>
              <a:rPr lang="en-US" sz="2800" dirty="0"/>
              <a:t>Appeals to common and tradition are like appeals to authority:</a:t>
            </a:r>
          </a:p>
          <a:p>
            <a:pPr marL="342900" indent="-342900">
              <a:buFont typeface="Arial" panose="020B0604020202020204" pitchFamily="34" charset="0"/>
              <a:buChar char="•"/>
            </a:pPr>
            <a:r>
              <a:rPr lang="en-US" sz="2400" dirty="0"/>
              <a:t>Is “the crowd” in a better position to know than you?</a:t>
            </a:r>
          </a:p>
          <a:p>
            <a:pPr marL="342900" indent="-342900">
              <a:buFont typeface="Arial" panose="020B0604020202020204" pitchFamily="34" charset="0"/>
              <a:buChar char="•"/>
            </a:pPr>
            <a:r>
              <a:rPr lang="en-US" sz="2400" dirty="0"/>
              <a:t>Are they committing fallacies to believe what they do?</a:t>
            </a:r>
          </a:p>
          <a:p>
            <a:pPr marL="342900" indent="-342900">
              <a:buFont typeface="Arial" panose="020B0604020202020204" pitchFamily="34" charset="0"/>
              <a:buChar char="•"/>
            </a:pPr>
            <a:r>
              <a:rPr lang="en-US" sz="2400" dirty="0"/>
              <a:t>Are they (consciously or not) invested in what you believe?</a:t>
            </a:r>
          </a:p>
          <a:p>
            <a:pPr marL="342900" indent="-342900">
              <a:buFont typeface="Arial" panose="020B0604020202020204" pitchFamily="34" charset="0"/>
              <a:buChar char="•"/>
            </a:pPr>
            <a:endParaRPr lang="en-US" sz="1200" dirty="0"/>
          </a:p>
          <a:p>
            <a:r>
              <a:rPr lang="en-US" sz="2800" dirty="0"/>
              <a:t>Often a form of begging the question, not providing independent evidence</a:t>
            </a:r>
          </a:p>
        </p:txBody>
      </p:sp>
      <p:pic>
        <p:nvPicPr>
          <p:cNvPr id="3" name="Picture 2" descr="Formal fallacy - Wikipedia">
            <a:extLst>
              <a:ext uri="{FF2B5EF4-FFF2-40B4-BE49-F238E27FC236}">
                <a16:creationId xmlns:a16="http://schemas.microsoft.com/office/drawing/2014/main" id="{B49192E8-4EC6-F872-B990-9D5C1626C6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78702"/>
            <a:ext cx="2025763" cy="2025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5722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Fallacies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2511214" y="276716"/>
            <a:ext cx="9680786" cy="523220"/>
          </a:xfrm>
          <a:prstGeom prst="rect">
            <a:avLst/>
          </a:prstGeom>
          <a:noFill/>
        </p:spPr>
        <p:txBody>
          <a:bodyPr wrap="square" rtlCol="0">
            <a:spAutoFit/>
          </a:bodyPr>
          <a:lstStyle/>
          <a:p>
            <a:r>
              <a:rPr lang="en-US" sz="2800" b="1" dirty="0"/>
              <a:t>Arguing by (Bad) Analogy</a:t>
            </a:r>
          </a:p>
        </p:txBody>
      </p:sp>
      <p:sp>
        <p:nvSpPr>
          <p:cNvPr id="6" name="TextBox 5">
            <a:extLst>
              <a:ext uri="{FF2B5EF4-FFF2-40B4-BE49-F238E27FC236}">
                <a16:creationId xmlns:a16="http://schemas.microsoft.com/office/drawing/2014/main" id="{B3A5F72B-CAA9-322C-818C-6CB998D81DAE}"/>
              </a:ext>
            </a:extLst>
          </p:cNvPr>
          <p:cNvSpPr txBox="1"/>
          <p:nvPr/>
        </p:nvSpPr>
        <p:spPr>
          <a:xfrm>
            <a:off x="2589586" y="891627"/>
            <a:ext cx="9223585" cy="1569660"/>
          </a:xfrm>
          <a:prstGeom prst="rect">
            <a:avLst/>
          </a:prstGeom>
          <a:noFill/>
        </p:spPr>
        <p:txBody>
          <a:bodyPr wrap="square" rtlCol="0">
            <a:spAutoFit/>
          </a:bodyPr>
          <a:lstStyle/>
          <a:p>
            <a:r>
              <a:rPr lang="en-US" sz="2400" dirty="0"/>
              <a:t>Another flawed version of a good form of reasoning</a:t>
            </a:r>
          </a:p>
          <a:p>
            <a:endParaRPr lang="en-US" sz="2400" dirty="0"/>
          </a:p>
          <a:p>
            <a:r>
              <a:rPr lang="en-US" sz="2400" dirty="0"/>
              <a:t>Successful analogies involve structural similarities between two systems. An analogy can go wrong if that structural similarity is missing. </a:t>
            </a:r>
          </a:p>
        </p:txBody>
      </p:sp>
      <p:graphicFrame>
        <p:nvGraphicFramePr>
          <p:cNvPr id="2" name="Table 5">
            <a:extLst>
              <a:ext uri="{FF2B5EF4-FFF2-40B4-BE49-F238E27FC236}">
                <a16:creationId xmlns:a16="http://schemas.microsoft.com/office/drawing/2014/main" id="{6C3CD904-D49A-1331-97B8-BC13F88B9705}"/>
              </a:ext>
            </a:extLst>
          </p:cNvPr>
          <p:cNvGraphicFramePr>
            <a:graphicFrameLocks noGrp="1"/>
          </p:cNvGraphicFramePr>
          <p:nvPr>
            <p:extLst>
              <p:ext uri="{D42A27DB-BD31-4B8C-83A1-F6EECF244321}">
                <p14:modId xmlns:p14="http://schemas.microsoft.com/office/powerpoint/2010/main" val="3879138696"/>
              </p:ext>
            </p:extLst>
          </p:nvPr>
        </p:nvGraphicFramePr>
        <p:xfrm>
          <a:off x="2589586" y="2628900"/>
          <a:ext cx="8128000" cy="914400"/>
        </p:xfrm>
        <a:graphic>
          <a:graphicData uri="http://schemas.openxmlformats.org/drawingml/2006/table">
            <a:tbl>
              <a:tblPr firstRow="1" bandRow="1">
                <a:tableStyleId>{93296810-A885-4BE3-A3E7-6D5BEEA58F35}</a:tableStyleId>
              </a:tblPr>
              <a:tblGrid>
                <a:gridCol w="8128000">
                  <a:extLst>
                    <a:ext uri="{9D8B030D-6E8A-4147-A177-3AD203B41FA5}">
                      <a16:colId xmlns:a16="http://schemas.microsoft.com/office/drawing/2014/main" val="2261605097"/>
                    </a:ext>
                  </a:extLst>
                </a:gridCol>
              </a:tblGrid>
              <a:tr h="370840">
                <a:tc>
                  <a:txBody>
                    <a:bodyPr/>
                    <a:lstStyle/>
                    <a:p>
                      <a:r>
                        <a:rPr lang="en-US" sz="2400" b="0" dirty="0">
                          <a:solidFill>
                            <a:srgbClr val="13294B"/>
                          </a:solidFill>
                        </a:rPr>
                        <a:t>[1] Elon Musk was successful in business</a:t>
                      </a:r>
                    </a:p>
                  </a:txBody>
                  <a:tcPr>
                    <a:noFill/>
                  </a:tcPr>
                </a:tc>
                <a:extLst>
                  <a:ext uri="{0D108BD9-81ED-4DB2-BD59-A6C34878D82A}">
                    <a16:rowId xmlns:a16="http://schemas.microsoft.com/office/drawing/2014/main" val="3956978927"/>
                  </a:ext>
                </a:extLst>
              </a:tr>
              <a:tr h="370840">
                <a:tc>
                  <a:txBody>
                    <a:bodyPr/>
                    <a:lstStyle/>
                    <a:p>
                      <a:r>
                        <a:rPr lang="en-US" sz="2400" b="0" i="0" u="none" strike="noStrike" kern="1200" dirty="0">
                          <a:solidFill>
                            <a:schemeClr val="dk1"/>
                          </a:solidFill>
                          <a:effectLst/>
                          <a:latin typeface="+mn-lt"/>
                          <a:ea typeface="+mn-ea"/>
                          <a:cs typeface="+mn-cs"/>
                        </a:rPr>
                        <a:t>∴ [2] </a:t>
                      </a:r>
                      <a:r>
                        <a:rPr lang="en-US" sz="2400" b="0" dirty="0">
                          <a:solidFill>
                            <a:srgbClr val="13294B"/>
                          </a:solidFill>
                        </a:rPr>
                        <a:t>Elon Musk </a:t>
                      </a:r>
                      <a:r>
                        <a:rPr lang="en-US" sz="2400" b="0" i="0" u="none" strike="noStrike" kern="1200" dirty="0">
                          <a:solidFill>
                            <a:srgbClr val="13294B"/>
                          </a:solidFill>
                          <a:effectLst/>
                          <a:latin typeface="+mn-lt"/>
                          <a:ea typeface="+mn-ea"/>
                          <a:cs typeface="+mn-cs"/>
                        </a:rPr>
                        <a:t>will be a good politician</a:t>
                      </a:r>
                      <a:endParaRPr lang="en-US" sz="2400" b="0" dirty="0">
                        <a:solidFill>
                          <a:srgbClr val="13294B"/>
                        </a:solidFill>
                      </a:endParaRPr>
                    </a:p>
                  </a:txBody>
                  <a:tcPr>
                    <a:noFill/>
                  </a:tcPr>
                </a:tc>
                <a:extLst>
                  <a:ext uri="{0D108BD9-81ED-4DB2-BD59-A6C34878D82A}">
                    <a16:rowId xmlns:a16="http://schemas.microsoft.com/office/drawing/2014/main" val="119058485"/>
                  </a:ext>
                </a:extLst>
              </a:tr>
            </a:tbl>
          </a:graphicData>
        </a:graphic>
      </p:graphicFrame>
      <p:graphicFrame>
        <p:nvGraphicFramePr>
          <p:cNvPr id="7" name="Table 5">
            <a:extLst>
              <a:ext uri="{FF2B5EF4-FFF2-40B4-BE49-F238E27FC236}">
                <a16:creationId xmlns:a16="http://schemas.microsoft.com/office/drawing/2014/main" id="{88676CB4-6CED-90A9-5BB6-E94AF093FE6E}"/>
              </a:ext>
            </a:extLst>
          </p:cNvPr>
          <p:cNvGraphicFramePr>
            <a:graphicFrameLocks noGrp="1"/>
          </p:cNvGraphicFramePr>
          <p:nvPr>
            <p:extLst>
              <p:ext uri="{D42A27DB-BD31-4B8C-83A1-F6EECF244321}">
                <p14:modId xmlns:p14="http://schemas.microsoft.com/office/powerpoint/2010/main" val="3151719475"/>
              </p:ext>
            </p:extLst>
          </p:nvPr>
        </p:nvGraphicFramePr>
        <p:xfrm>
          <a:off x="2589586" y="3710914"/>
          <a:ext cx="9223585" cy="1371600"/>
        </p:xfrm>
        <a:graphic>
          <a:graphicData uri="http://schemas.openxmlformats.org/drawingml/2006/table">
            <a:tbl>
              <a:tblPr firstRow="1" bandRow="1">
                <a:tableStyleId>{93296810-A885-4BE3-A3E7-6D5BEEA58F35}</a:tableStyleId>
              </a:tblPr>
              <a:tblGrid>
                <a:gridCol w="9223585">
                  <a:extLst>
                    <a:ext uri="{9D8B030D-6E8A-4147-A177-3AD203B41FA5}">
                      <a16:colId xmlns:a16="http://schemas.microsoft.com/office/drawing/2014/main" val="2261605097"/>
                    </a:ext>
                  </a:extLst>
                </a:gridCol>
              </a:tblGrid>
              <a:tr h="370840">
                <a:tc>
                  <a:txBody>
                    <a:bodyPr/>
                    <a:lstStyle/>
                    <a:p>
                      <a:r>
                        <a:rPr lang="en-US" sz="2400" b="0" dirty="0">
                          <a:solidFill>
                            <a:srgbClr val="13294B"/>
                          </a:solidFill>
                        </a:rPr>
                        <a:t>[1] Elon Musk was successful in business</a:t>
                      </a:r>
                    </a:p>
                  </a:txBody>
                  <a:tcPr>
                    <a:noFill/>
                  </a:tcPr>
                </a:tc>
                <a:extLst>
                  <a:ext uri="{0D108BD9-81ED-4DB2-BD59-A6C34878D82A}">
                    <a16:rowId xmlns:a16="http://schemas.microsoft.com/office/drawing/2014/main" val="3956978927"/>
                  </a:ext>
                </a:extLst>
              </a:tr>
              <a:tr h="370840">
                <a:tc>
                  <a:txBody>
                    <a:bodyPr/>
                    <a:lstStyle/>
                    <a:p>
                      <a:r>
                        <a:rPr lang="en-US" sz="2400" b="0" dirty="0">
                          <a:solidFill>
                            <a:srgbClr val="13294B"/>
                          </a:solidFill>
                        </a:rPr>
                        <a:t>[2] Being successful in business and politics involve the same skills</a:t>
                      </a:r>
                    </a:p>
                  </a:txBody>
                  <a:tcPr>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94739162"/>
                  </a:ext>
                </a:extLst>
              </a:tr>
              <a:tr h="370840">
                <a:tc>
                  <a:txBody>
                    <a:bodyPr/>
                    <a:lstStyle/>
                    <a:p>
                      <a:r>
                        <a:rPr lang="en-US" sz="2400" b="0" i="0" u="none" strike="noStrike" kern="1200" dirty="0">
                          <a:solidFill>
                            <a:schemeClr val="dk1"/>
                          </a:solidFill>
                          <a:effectLst/>
                          <a:latin typeface="+mn-lt"/>
                          <a:ea typeface="+mn-ea"/>
                          <a:cs typeface="+mn-cs"/>
                        </a:rPr>
                        <a:t>∴ [3] </a:t>
                      </a:r>
                      <a:r>
                        <a:rPr lang="en-US" sz="2400" b="0" dirty="0">
                          <a:solidFill>
                            <a:srgbClr val="13294B"/>
                          </a:solidFill>
                        </a:rPr>
                        <a:t>Elon Musk </a:t>
                      </a:r>
                      <a:r>
                        <a:rPr lang="en-US" sz="2400" b="0" i="0" u="none" strike="noStrike" kern="1200" dirty="0">
                          <a:solidFill>
                            <a:srgbClr val="13294B"/>
                          </a:solidFill>
                          <a:effectLst/>
                          <a:latin typeface="+mn-lt"/>
                          <a:ea typeface="+mn-ea"/>
                          <a:cs typeface="+mn-cs"/>
                        </a:rPr>
                        <a:t>will be a good politician</a:t>
                      </a:r>
                      <a:endParaRPr lang="en-US" sz="2400" b="0" dirty="0">
                        <a:solidFill>
                          <a:srgbClr val="13294B"/>
                        </a:solidFill>
                      </a:endParaRPr>
                    </a:p>
                  </a:txBody>
                  <a:tcPr>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19058485"/>
                  </a:ext>
                </a:extLst>
              </a:tr>
            </a:tbl>
          </a:graphicData>
        </a:graphic>
      </p:graphicFrame>
      <p:pic>
        <p:nvPicPr>
          <p:cNvPr id="9" name="Picture 2" descr="Formal fallacy - Wikipedia">
            <a:extLst>
              <a:ext uri="{FF2B5EF4-FFF2-40B4-BE49-F238E27FC236}">
                <a16:creationId xmlns:a16="http://schemas.microsoft.com/office/drawing/2014/main" id="{47667FED-1540-C190-7BDB-171343B336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14384"/>
            <a:ext cx="2390081" cy="2390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971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Fallacies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2511214" y="276716"/>
            <a:ext cx="9680786" cy="523220"/>
          </a:xfrm>
          <a:prstGeom prst="rect">
            <a:avLst/>
          </a:prstGeom>
          <a:noFill/>
        </p:spPr>
        <p:txBody>
          <a:bodyPr wrap="square" rtlCol="0">
            <a:spAutoFit/>
          </a:bodyPr>
          <a:lstStyle/>
          <a:p>
            <a:r>
              <a:rPr lang="en-US" sz="2800" b="1" dirty="0"/>
              <a:t>Fallacies of Causation</a:t>
            </a:r>
          </a:p>
        </p:txBody>
      </p:sp>
      <p:sp>
        <p:nvSpPr>
          <p:cNvPr id="6" name="TextBox 5">
            <a:extLst>
              <a:ext uri="{FF2B5EF4-FFF2-40B4-BE49-F238E27FC236}">
                <a16:creationId xmlns:a16="http://schemas.microsoft.com/office/drawing/2014/main" id="{B3A5F72B-CAA9-322C-818C-6CB998D81DAE}"/>
              </a:ext>
            </a:extLst>
          </p:cNvPr>
          <p:cNvSpPr txBox="1"/>
          <p:nvPr/>
        </p:nvSpPr>
        <p:spPr>
          <a:xfrm>
            <a:off x="2589586" y="891627"/>
            <a:ext cx="9223585" cy="4154984"/>
          </a:xfrm>
          <a:prstGeom prst="rect">
            <a:avLst/>
          </a:prstGeom>
          <a:noFill/>
        </p:spPr>
        <p:txBody>
          <a:bodyPr wrap="square" rtlCol="0">
            <a:spAutoFit/>
          </a:bodyPr>
          <a:lstStyle/>
          <a:p>
            <a:pPr marL="342900" indent="-342900">
              <a:buFont typeface="Arial" panose="020B0604020202020204" pitchFamily="34" charset="0"/>
              <a:buChar char="•"/>
            </a:pPr>
            <a:r>
              <a:rPr lang="en-US" sz="2400" dirty="0"/>
              <a:t>Post hoc fallacy: </a:t>
            </a:r>
            <a:r>
              <a:rPr lang="en-US" sz="2400" i="1" dirty="0"/>
              <a:t>Post hoc, ergo proper </a:t>
            </a:r>
            <a:r>
              <a:rPr lang="en-US" sz="2400" i="1" dirty="0" err="1"/>
              <a:t>hoct</a:t>
            </a:r>
            <a:r>
              <a:rPr lang="en-US" sz="2400" dirty="0"/>
              <a:t>, After this, therefore because of this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Neglecting of a common cause fallacy</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Causal oversimplification: A+B+C+D…</a:t>
            </a:r>
            <a:r>
              <a:rPr lang="en-US" sz="2400" dirty="0">
                <a:sym typeface="Wingdings" pitchFamily="2" charset="2"/>
              </a:rPr>
              <a:t>Z != AZ</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Confusion of necessary with sufficient conditions: A</a:t>
            </a:r>
            <a:r>
              <a:rPr lang="en-US" sz="2400" dirty="0">
                <a:sym typeface="Wingdings" pitchFamily="2" charset="2"/>
              </a:rPr>
              <a:t>B != BA</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Slippery slope fallacy: A</a:t>
            </a:r>
            <a:r>
              <a:rPr lang="en-US" sz="2400" dirty="0">
                <a:sym typeface="Wingdings" pitchFamily="2" charset="2"/>
              </a:rPr>
              <a:t>BCD</a:t>
            </a:r>
            <a:endParaRPr lang="en-US" sz="2400" dirty="0"/>
          </a:p>
          <a:p>
            <a:endParaRPr lang="en-US" sz="2400" dirty="0"/>
          </a:p>
        </p:txBody>
      </p:sp>
      <p:pic>
        <p:nvPicPr>
          <p:cNvPr id="3" name="Picture 2" descr="Formal fallacy - Wikipedia">
            <a:extLst>
              <a:ext uri="{FF2B5EF4-FFF2-40B4-BE49-F238E27FC236}">
                <a16:creationId xmlns:a16="http://schemas.microsoft.com/office/drawing/2014/main" id="{B638ECD9-DF6D-216C-89D8-39D8BFCF6A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14384"/>
            <a:ext cx="2390081" cy="2390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9415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Fallacies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2511214" y="276716"/>
            <a:ext cx="9680786" cy="523220"/>
          </a:xfrm>
          <a:prstGeom prst="rect">
            <a:avLst/>
          </a:prstGeom>
          <a:noFill/>
        </p:spPr>
        <p:txBody>
          <a:bodyPr wrap="square" rtlCol="0">
            <a:spAutoFit/>
          </a:bodyPr>
          <a:lstStyle/>
          <a:p>
            <a:r>
              <a:rPr lang="en-US" sz="2800" b="1" dirty="0"/>
              <a:t>Fallacies of Irrelevance</a:t>
            </a:r>
          </a:p>
        </p:txBody>
      </p:sp>
      <p:sp>
        <p:nvSpPr>
          <p:cNvPr id="6" name="TextBox 5">
            <a:extLst>
              <a:ext uri="{FF2B5EF4-FFF2-40B4-BE49-F238E27FC236}">
                <a16:creationId xmlns:a16="http://schemas.microsoft.com/office/drawing/2014/main" id="{B3A5F72B-CAA9-322C-818C-6CB998D81DAE}"/>
              </a:ext>
            </a:extLst>
          </p:cNvPr>
          <p:cNvSpPr txBox="1"/>
          <p:nvPr/>
        </p:nvSpPr>
        <p:spPr>
          <a:xfrm>
            <a:off x="2589586" y="891627"/>
            <a:ext cx="9223585" cy="5262979"/>
          </a:xfrm>
          <a:prstGeom prst="rect">
            <a:avLst/>
          </a:prstGeom>
          <a:noFill/>
        </p:spPr>
        <p:txBody>
          <a:bodyPr wrap="square" rtlCol="0">
            <a:spAutoFit/>
          </a:bodyPr>
          <a:lstStyle/>
          <a:p>
            <a:r>
              <a:rPr lang="en-US" sz="2400" dirty="0"/>
              <a:t>Ad hominem: “to the man”. Don’t listen to him/her, they are an X.</a:t>
            </a:r>
          </a:p>
          <a:p>
            <a:pPr marL="800100" lvl="1" indent="-342900">
              <a:buFont typeface="Arial" panose="020B0604020202020204" pitchFamily="34" charset="0"/>
              <a:buChar char="•"/>
            </a:pPr>
            <a:r>
              <a:rPr lang="en-US" sz="2400" dirty="0"/>
              <a:t>Tu Quoque: “but you do it too”</a:t>
            </a:r>
          </a:p>
          <a:p>
            <a:pPr marL="800100" lvl="1" indent="-342900">
              <a:buFont typeface="Arial" panose="020B0604020202020204" pitchFamily="34" charset="0"/>
              <a:buChar char="•"/>
            </a:pPr>
            <a:r>
              <a:rPr lang="en-US" sz="2400" dirty="0"/>
              <a:t>Don’t trust him, it’s in his interest for you to believe them</a:t>
            </a:r>
          </a:p>
          <a:p>
            <a:endParaRPr lang="en-US" sz="2400" dirty="0"/>
          </a:p>
          <a:p>
            <a:r>
              <a:rPr lang="en-US" sz="2400" dirty="0"/>
              <a:t>Attacking a Straw Man: violating the principle of charity (i.e., assess the strongest possible version of an argument).</a:t>
            </a:r>
          </a:p>
          <a:p>
            <a:pPr marL="800100" lvl="1" indent="-342900">
              <a:buFont typeface="Arial" panose="020B0604020202020204" pitchFamily="34" charset="0"/>
              <a:buChar char="•"/>
            </a:pPr>
            <a:r>
              <a:rPr lang="en-US" sz="2400" dirty="0"/>
              <a:t>Arguments that alter the score of the premises or conclusion</a:t>
            </a:r>
          </a:p>
          <a:p>
            <a:pPr marL="800100" lvl="1" indent="-342900">
              <a:buFont typeface="Arial" panose="020B0604020202020204" pitchFamily="34" charset="0"/>
              <a:buChar char="•"/>
            </a:pPr>
            <a:r>
              <a:rPr lang="en-US" sz="2400" dirty="0"/>
              <a:t>Arguments that replace premises: “the real reason…"</a:t>
            </a:r>
          </a:p>
          <a:p>
            <a:pPr marL="342900" indent="-342900">
              <a:buFont typeface="Arial" panose="020B0604020202020204" pitchFamily="34" charset="0"/>
              <a:buChar char="•"/>
            </a:pPr>
            <a:endParaRPr lang="en-US" sz="2400" dirty="0"/>
          </a:p>
          <a:p>
            <a:r>
              <a:rPr lang="en-US" sz="2400" dirty="0"/>
              <a:t>Red Herring: an argument that replaces an argument’s conclusion</a:t>
            </a:r>
          </a:p>
          <a:p>
            <a:pPr marL="342900" indent="-342900">
              <a:buFont typeface="Arial" panose="020B0604020202020204" pitchFamily="34" charset="0"/>
              <a:buChar char="•"/>
            </a:pPr>
            <a:r>
              <a:rPr lang="en-US" sz="2400" dirty="0"/>
              <a:t>“Abortion restrictions are an affront freedom, to </a:t>
            </a:r>
            <a:r>
              <a:rPr lang="en-US" sz="2400" dirty="0" err="1"/>
              <a:t>womens</a:t>
            </a:r>
            <a:r>
              <a:rPr lang="en-US" sz="2400" dirty="0"/>
              <a:t>’ right to control their own bodies”. “Oh, that’s funny, coming from someone who wants to take away everyone’s guns.”</a:t>
            </a:r>
          </a:p>
          <a:p>
            <a:endParaRPr lang="en-US" sz="2400" dirty="0"/>
          </a:p>
        </p:txBody>
      </p:sp>
      <p:pic>
        <p:nvPicPr>
          <p:cNvPr id="2" name="Picture 2" descr="Formal fallacy - Wikipedia">
            <a:extLst>
              <a:ext uri="{FF2B5EF4-FFF2-40B4-BE49-F238E27FC236}">
                <a16:creationId xmlns:a16="http://schemas.microsoft.com/office/drawing/2014/main" id="{DB3BBCDD-72A6-A03E-D8C2-CE0B73071B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14384"/>
            <a:ext cx="2390081" cy="23900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0808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FB7710-0AFB-E8C7-3F2E-4810CF72ED19}"/>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DAB2203D-1EF2-449D-E91F-56A2EA739F55}"/>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Reading Check Question 3-1</a:t>
            </a:r>
            <a:endParaRPr lang="en-US" dirty="0"/>
          </a:p>
          <a:p>
            <a:endParaRPr lang="en-US" dirty="0"/>
          </a:p>
        </p:txBody>
      </p:sp>
      <p:sp>
        <p:nvSpPr>
          <p:cNvPr id="2" name="Text Placeholder 2">
            <a:extLst>
              <a:ext uri="{FF2B5EF4-FFF2-40B4-BE49-F238E27FC236}">
                <a16:creationId xmlns:a16="http://schemas.microsoft.com/office/drawing/2014/main" id="{0BA0E0EF-0936-BB30-6BF3-21FFED95EA02}"/>
              </a:ext>
            </a:extLst>
          </p:cNvPr>
          <p:cNvSpPr txBox="1">
            <a:spLocks/>
          </p:cNvSpPr>
          <p:nvPr/>
        </p:nvSpPr>
        <p:spPr>
          <a:xfrm>
            <a:off x="3128963" y="738381"/>
            <a:ext cx="8958262" cy="52052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0">
              <a:spcBef>
                <a:spcPts val="0"/>
              </a:spcBef>
              <a:buNone/>
            </a:pPr>
            <a:endParaRPr lang="en-US" dirty="0"/>
          </a:p>
        </p:txBody>
      </p:sp>
      <p:sp>
        <p:nvSpPr>
          <p:cNvPr id="5" name="TextBox 4">
            <a:extLst>
              <a:ext uri="{FF2B5EF4-FFF2-40B4-BE49-F238E27FC236}">
                <a16:creationId xmlns:a16="http://schemas.microsoft.com/office/drawing/2014/main" id="{8D62A253-9EA0-F0EF-AD39-0E100DF00ABA}"/>
              </a:ext>
            </a:extLst>
          </p:cNvPr>
          <p:cNvSpPr txBox="1"/>
          <p:nvPr/>
        </p:nvSpPr>
        <p:spPr>
          <a:xfrm>
            <a:off x="1947364" y="1177437"/>
            <a:ext cx="8297271" cy="3970318"/>
          </a:xfrm>
          <a:prstGeom prst="rect">
            <a:avLst/>
          </a:prstGeom>
          <a:noFill/>
        </p:spPr>
        <p:txBody>
          <a:bodyPr wrap="square" rtlCol="0">
            <a:spAutoFit/>
          </a:bodyPr>
          <a:lstStyle/>
          <a:p>
            <a:r>
              <a:rPr lang="en-US" sz="2800" b="1" dirty="0"/>
              <a:t>Password</a:t>
            </a:r>
            <a:r>
              <a:rPr lang="en-US" sz="2800" dirty="0"/>
              <a:t>: validity</a:t>
            </a:r>
            <a:br>
              <a:rPr lang="en-US" sz="2800" dirty="0"/>
            </a:br>
            <a:endParaRPr lang="en-US" sz="2800" dirty="0"/>
          </a:p>
          <a:p>
            <a:r>
              <a:rPr lang="en-US" sz="2800" b="1" dirty="0"/>
              <a:t>Consider the following argument:</a:t>
            </a:r>
          </a:p>
          <a:p>
            <a:r>
              <a:rPr lang="en-US" sz="2800" dirty="0"/>
              <a:t>If the the sky is red, then I have blue hair.</a:t>
            </a:r>
          </a:p>
          <a:p>
            <a:r>
              <a:rPr lang="en-US" sz="2800" dirty="0"/>
              <a:t>The sky is red.</a:t>
            </a:r>
          </a:p>
          <a:p>
            <a:r>
              <a:rPr lang="en-US" sz="2800" dirty="0"/>
              <a:t>Therefore, I have blue hair.</a:t>
            </a:r>
          </a:p>
          <a:p>
            <a:r>
              <a:rPr lang="en-US" sz="2800" dirty="0"/>
              <a:t> </a:t>
            </a:r>
          </a:p>
          <a:p>
            <a:r>
              <a:rPr lang="en-US" sz="2800" dirty="0"/>
              <a:t>Is this a valid argument? Why or why not?</a:t>
            </a:r>
          </a:p>
          <a:p>
            <a:endParaRPr lang="en-US" sz="2800" dirty="0"/>
          </a:p>
        </p:txBody>
      </p:sp>
    </p:spTree>
    <p:extLst>
      <p:ext uri="{BB962C8B-B14F-4D97-AF65-F5344CB8AC3E}">
        <p14:creationId xmlns:p14="http://schemas.microsoft.com/office/powerpoint/2010/main" val="2068078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85216E-8D55-0613-057D-9CBAD1EF0051}"/>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92459F3C-2651-CC27-B0DD-9E2E7E831DAB}"/>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 and Brain and Cognitive Science</a:t>
            </a:r>
            <a:endParaRPr lang="en-US" dirty="0"/>
          </a:p>
          <a:p>
            <a:endParaRPr lang="en-US" dirty="0"/>
          </a:p>
        </p:txBody>
      </p:sp>
      <p:sp>
        <p:nvSpPr>
          <p:cNvPr id="2" name="Text Placeholder 2">
            <a:extLst>
              <a:ext uri="{FF2B5EF4-FFF2-40B4-BE49-F238E27FC236}">
                <a16:creationId xmlns:a16="http://schemas.microsoft.com/office/drawing/2014/main" id="{4B3E1600-EB49-8CF7-B4D5-6FB0F2D997C5}"/>
              </a:ext>
            </a:extLst>
          </p:cNvPr>
          <p:cNvSpPr txBox="1">
            <a:spLocks/>
          </p:cNvSpPr>
          <p:nvPr/>
        </p:nvSpPr>
        <p:spPr>
          <a:xfrm>
            <a:off x="3128963" y="738381"/>
            <a:ext cx="8958262" cy="52052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0">
              <a:spcBef>
                <a:spcPts val="0"/>
              </a:spcBef>
              <a:buNone/>
            </a:pPr>
            <a:r>
              <a:rPr lang="en-US" b="1" dirty="0"/>
              <a:t>Why Logic Matters for Cognitive Science</a:t>
            </a:r>
          </a:p>
          <a:p>
            <a:pPr marL="466725" indent="-457200">
              <a:spcBef>
                <a:spcPts val="0"/>
              </a:spcBef>
            </a:pPr>
            <a:r>
              <a:rPr lang="en-US" dirty="0"/>
              <a:t>Logic is a formal model of reasoning.</a:t>
            </a:r>
          </a:p>
          <a:p>
            <a:pPr marL="466725" indent="-457200">
              <a:spcBef>
                <a:spcPts val="0"/>
              </a:spcBef>
            </a:pPr>
            <a:r>
              <a:rPr lang="en-US" dirty="0"/>
              <a:t>Cognitive science asks: Do humans think logically? If not, how do we differ?</a:t>
            </a:r>
          </a:p>
          <a:p>
            <a:pPr marL="466725" indent="-457200">
              <a:spcBef>
                <a:spcPts val="0"/>
              </a:spcBef>
            </a:pPr>
            <a:r>
              <a:rPr lang="en-US" dirty="0"/>
              <a:t>Studying logic gives us a baseline for comparing ideal reasoning vs. real reasoning.</a:t>
            </a:r>
          </a:p>
          <a:p>
            <a:pPr marL="9525" indent="0">
              <a:spcBef>
                <a:spcPts val="0"/>
              </a:spcBef>
              <a:buNone/>
            </a:pPr>
            <a:endParaRPr lang="en-US" sz="1200" dirty="0"/>
          </a:p>
          <a:p>
            <a:pPr marL="9525" indent="0">
              <a:spcBef>
                <a:spcPts val="0"/>
              </a:spcBef>
              <a:buNone/>
            </a:pPr>
            <a:r>
              <a:rPr lang="en-US" b="1" dirty="0"/>
              <a:t>Logic as a Bridge Between Philosophy and Psychology</a:t>
            </a:r>
          </a:p>
          <a:p>
            <a:pPr marL="466725" indent="-457200">
              <a:spcBef>
                <a:spcPts val="0"/>
              </a:spcBef>
            </a:pPr>
            <a:r>
              <a:rPr lang="en-US" dirty="0"/>
              <a:t>Philosophy: Defines the principles of valid reasoning.</a:t>
            </a:r>
          </a:p>
          <a:p>
            <a:pPr marL="466725" indent="-457200">
              <a:spcBef>
                <a:spcPts val="0"/>
              </a:spcBef>
            </a:pPr>
            <a:r>
              <a:rPr lang="en-US" dirty="0"/>
              <a:t>Psychology: Studies how people actually reason (often fallibly).</a:t>
            </a:r>
          </a:p>
          <a:p>
            <a:pPr marL="466725" indent="-457200">
              <a:spcBef>
                <a:spcPts val="0"/>
              </a:spcBef>
            </a:pPr>
            <a:r>
              <a:rPr lang="en-US" dirty="0"/>
              <a:t>Cognitive science connects the two: Where do humans approximate logic, and where do they deviate?</a:t>
            </a:r>
          </a:p>
        </p:txBody>
      </p:sp>
      <p:pic>
        <p:nvPicPr>
          <p:cNvPr id="3" name="Picture 2">
            <a:extLst>
              <a:ext uri="{FF2B5EF4-FFF2-40B4-BE49-F238E27FC236}">
                <a16:creationId xmlns:a16="http://schemas.microsoft.com/office/drawing/2014/main" id="{555F046A-BE46-6B44-5E43-3F216A940759}"/>
              </a:ext>
            </a:extLst>
          </p:cNvPr>
          <p:cNvPicPr>
            <a:picLocks noChangeAspect="1"/>
          </p:cNvPicPr>
          <p:nvPr/>
        </p:nvPicPr>
        <p:blipFill>
          <a:blip r:embed="rId3"/>
          <a:stretch>
            <a:fillRect/>
          </a:stretch>
        </p:blipFill>
        <p:spPr>
          <a:xfrm>
            <a:off x="219172" y="738381"/>
            <a:ext cx="2690619" cy="2690619"/>
          </a:xfrm>
          <a:prstGeom prst="rect">
            <a:avLst/>
          </a:prstGeom>
        </p:spPr>
      </p:pic>
    </p:spTree>
    <p:extLst>
      <p:ext uri="{BB962C8B-B14F-4D97-AF65-F5344CB8AC3E}">
        <p14:creationId xmlns:p14="http://schemas.microsoft.com/office/powerpoint/2010/main" val="2398615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3AF60A-6EA8-419A-D09D-37041C993FA4}"/>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5FE6EA2A-2809-DAB6-FC52-C3E8040899AB}"/>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 and Brain and Cognitive Science</a:t>
            </a:r>
            <a:endParaRPr lang="en-US" dirty="0"/>
          </a:p>
        </p:txBody>
      </p:sp>
      <p:sp>
        <p:nvSpPr>
          <p:cNvPr id="2" name="Text Placeholder 2">
            <a:extLst>
              <a:ext uri="{FF2B5EF4-FFF2-40B4-BE49-F238E27FC236}">
                <a16:creationId xmlns:a16="http://schemas.microsoft.com/office/drawing/2014/main" id="{354DC93B-1DF4-700F-9AFD-82EAA6C27109}"/>
              </a:ext>
            </a:extLst>
          </p:cNvPr>
          <p:cNvSpPr txBox="1">
            <a:spLocks/>
          </p:cNvSpPr>
          <p:nvPr/>
        </p:nvSpPr>
        <p:spPr>
          <a:xfrm>
            <a:off x="2909790" y="738381"/>
            <a:ext cx="9282209" cy="50623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0">
              <a:spcBef>
                <a:spcPts val="0"/>
              </a:spcBef>
              <a:buNone/>
            </a:pPr>
            <a:r>
              <a:rPr lang="en-US" b="1" dirty="0"/>
              <a:t>Logic and Everyday Cognitive Tasks</a:t>
            </a:r>
          </a:p>
          <a:p>
            <a:pPr marL="466725" indent="-457200">
              <a:spcBef>
                <a:spcPts val="0"/>
              </a:spcBef>
            </a:pPr>
            <a:r>
              <a:rPr lang="en-US" sz="2200" dirty="0"/>
              <a:t>Understanding arguments in science, politics, or media depends on spotting logical structure.</a:t>
            </a:r>
          </a:p>
          <a:p>
            <a:pPr marL="466725" indent="-457200">
              <a:spcBef>
                <a:spcPts val="0"/>
              </a:spcBef>
            </a:pPr>
            <a:r>
              <a:rPr lang="en-US" sz="2200" dirty="0"/>
              <a:t>Fallacies aren’t just abstract—they explain why people get misled by misinformation.</a:t>
            </a:r>
          </a:p>
          <a:p>
            <a:pPr marL="466725" indent="-457200">
              <a:spcBef>
                <a:spcPts val="0"/>
              </a:spcBef>
            </a:pPr>
            <a:r>
              <a:rPr lang="en-US" sz="2200" dirty="0"/>
              <a:t>Being trained in logic = better critical thinking and bias detection.</a:t>
            </a:r>
          </a:p>
          <a:p>
            <a:pPr marL="9525" indent="0">
              <a:spcBef>
                <a:spcPts val="0"/>
              </a:spcBef>
              <a:buNone/>
            </a:pPr>
            <a:endParaRPr lang="en-US" sz="1200" b="1" dirty="0"/>
          </a:p>
          <a:p>
            <a:pPr marL="9525" indent="0">
              <a:spcBef>
                <a:spcPts val="0"/>
              </a:spcBef>
              <a:buNone/>
            </a:pPr>
            <a:r>
              <a:rPr lang="en-US" b="1" dirty="0"/>
              <a:t>Logic and Artificial Intelligence</a:t>
            </a:r>
          </a:p>
          <a:p>
            <a:pPr marL="466725" indent="-457200">
              <a:spcBef>
                <a:spcPts val="0"/>
              </a:spcBef>
            </a:pPr>
            <a:r>
              <a:rPr lang="en-US" sz="2200" dirty="0"/>
              <a:t>Early AI systems were purely logic-based.</a:t>
            </a:r>
          </a:p>
          <a:p>
            <a:pPr marL="466725" indent="-457200">
              <a:spcBef>
                <a:spcPts val="0"/>
              </a:spcBef>
            </a:pPr>
            <a:r>
              <a:rPr lang="en-US" sz="2200" dirty="0"/>
              <a:t>Today’s knowledge graphs, symbolic AI, and reasoning engines rely on logic.</a:t>
            </a:r>
          </a:p>
          <a:p>
            <a:pPr marL="466725" indent="-457200">
              <a:spcBef>
                <a:spcPts val="0"/>
              </a:spcBef>
            </a:pPr>
            <a:r>
              <a:rPr lang="en-US" sz="2200" dirty="0"/>
              <a:t>Question: How much of cognition can be captured by logical rules?</a:t>
            </a:r>
          </a:p>
          <a:p>
            <a:pPr marL="9525" indent="0">
              <a:spcBef>
                <a:spcPts val="0"/>
              </a:spcBef>
              <a:buNone/>
            </a:pPr>
            <a:endParaRPr lang="en-US" sz="1200" dirty="0"/>
          </a:p>
          <a:p>
            <a:pPr marL="9525" indent="0">
              <a:spcBef>
                <a:spcPts val="0"/>
              </a:spcBef>
              <a:buNone/>
            </a:pPr>
            <a:r>
              <a:rPr lang="en-US" b="1" dirty="0"/>
              <a:t>Logic and Neuroscience</a:t>
            </a:r>
          </a:p>
          <a:p>
            <a:pPr marL="466725" indent="-457200">
              <a:spcBef>
                <a:spcPts val="0"/>
              </a:spcBef>
            </a:pPr>
            <a:r>
              <a:rPr lang="en-US" sz="2200" dirty="0"/>
              <a:t>Neural circuits can be described in logical terms (e.g., AND/OR/NOT gates).</a:t>
            </a:r>
          </a:p>
          <a:p>
            <a:pPr marL="466725" indent="-457200">
              <a:spcBef>
                <a:spcPts val="0"/>
              </a:spcBef>
            </a:pPr>
            <a:r>
              <a:rPr lang="en-US" sz="2200" dirty="0"/>
              <a:t>Logic offers a simple way to model computation in the brain.</a:t>
            </a:r>
          </a:p>
          <a:p>
            <a:pPr marL="466725" indent="-457200">
              <a:spcBef>
                <a:spcPts val="0"/>
              </a:spcBef>
            </a:pPr>
            <a:r>
              <a:rPr lang="en-US" sz="2200" dirty="0"/>
              <a:t>But: biological brains often use probabilistic or heuristic reasoning instead of strict logic.</a:t>
            </a:r>
          </a:p>
          <a:p>
            <a:pPr marL="9525" indent="0">
              <a:spcBef>
                <a:spcPts val="0"/>
              </a:spcBef>
              <a:buNone/>
            </a:pPr>
            <a:endParaRPr lang="en-US" sz="1200" dirty="0"/>
          </a:p>
        </p:txBody>
      </p:sp>
      <p:pic>
        <p:nvPicPr>
          <p:cNvPr id="5" name="Picture 4">
            <a:extLst>
              <a:ext uri="{FF2B5EF4-FFF2-40B4-BE49-F238E27FC236}">
                <a16:creationId xmlns:a16="http://schemas.microsoft.com/office/drawing/2014/main" id="{584F6455-DDAB-6313-EB10-95CD93936DDB}"/>
              </a:ext>
            </a:extLst>
          </p:cNvPr>
          <p:cNvPicPr>
            <a:picLocks noChangeAspect="1"/>
          </p:cNvPicPr>
          <p:nvPr/>
        </p:nvPicPr>
        <p:blipFill>
          <a:blip r:embed="rId3"/>
          <a:stretch>
            <a:fillRect/>
          </a:stretch>
        </p:blipFill>
        <p:spPr>
          <a:xfrm>
            <a:off x="219172" y="738381"/>
            <a:ext cx="2690619" cy="2690619"/>
          </a:xfrm>
          <a:prstGeom prst="rect">
            <a:avLst/>
          </a:prstGeom>
        </p:spPr>
      </p:pic>
    </p:spTree>
    <p:extLst>
      <p:ext uri="{BB962C8B-B14F-4D97-AF65-F5344CB8AC3E}">
        <p14:creationId xmlns:p14="http://schemas.microsoft.com/office/powerpoint/2010/main" val="13609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66E11-88B6-D553-F6BD-A56902A4D611}"/>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09919D2B-4D33-4B83-7E43-D8891E036DF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Logic and Brain and Cognitive Science</a:t>
            </a:r>
            <a:endParaRPr lang="en-US" dirty="0"/>
          </a:p>
        </p:txBody>
      </p:sp>
      <p:sp>
        <p:nvSpPr>
          <p:cNvPr id="2" name="Text Placeholder 2">
            <a:extLst>
              <a:ext uri="{FF2B5EF4-FFF2-40B4-BE49-F238E27FC236}">
                <a16:creationId xmlns:a16="http://schemas.microsoft.com/office/drawing/2014/main" id="{48FE8A95-6EA5-E6DE-0B50-EAF0F4F3970A}"/>
              </a:ext>
            </a:extLst>
          </p:cNvPr>
          <p:cNvSpPr txBox="1">
            <a:spLocks/>
          </p:cNvSpPr>
          <p:nvPr/>
        </p:nvSpPr>
        <p:spPr>
          <a:xfrm>
            <a:off x="3271838" y="738381"/>
            <a:ext cx="8729661" cy="54533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0">
              <a:spcBef>
                <a:spcPts val="0"/>
              </a:spcBef>
              <a:buNone/>
            </a:pPr>
            <a:r>
              <a:rPr lang="en-US" b="1" dirty="0"/>
              <a:t>Logic as a Model of Mental Representation</a:t>
            </a:r>
          </a:p>
          <a:p>
            <a:pPr marL="466725" indent="-457200">
              <a:spcBef>
                <a:spcPts val="0"/>
              </a:spcBef>
            </a:pPr>
            <a:r>
              <a:rPr lang="en-US" sz="2400" dirty="0"/>
              <a:t>Cognitive scientists ask: What kind of representations does the mind use?</a:t>
            </a:r>
          </a:p>
          <a:p>
            <a:pPr marL="466725" indent="-457200">
              <a:spcBef>
                <a:spcPts val="0"/>
              </a:spcBef>
            </a:pPr>
            <a:r>
              <a:rPr lang="en-US" sz="2400" dirty="0"/>
              <a:t>Logic suggests propositions and truth values.</a:t>
            </a:r>
          </a:p>
          <a:p>
            <a:pPr marL="466725" indent="-457200">
              <a:spcBef>
                <a:spcPts val="0"/>
              </a:spcBef>
            </a:pPr>
            <a:r>
              <a:rPr lang="en-US" sz="2400" dirty="0"/>
              <a:t>Alternative models: probabilistic reasoning, neural networks, associative systems.</a:t>
            </a:r>
          </a:p>
          <a:p>
            <a:pPr marL="466725" indent="-457200">
              <a:spcBef>
                <a:spcPts val="0"/>
              </a:spcBef>
            </a:pPr>
            <a:r>
              <a:rPr lang="en-US" sz="2400" dirty="0"/>
              <a:t>Logic gives a yardstick to evaluate these competing views.</a:t>
            </a:r>
          </a:p>
          <a:p>
            <a:pPr marL="9525" indent="0">
              <a:spcBef>
                <a:spcPts val="0"/>
              </a:spcBef>
              <a:buNone/>
            </a:pPr>
            <a:endParaRPr lang="en-US" sz="1200" dirty="0"/>
          </a:p>
          <a:p>
            <a:pPr marL="9525" indent="0">
              <a:spcBef>
                <a:spcPts val="0"/>
              </a:spcBef>
              <a:buNone/>
            </a:pPr>
            <a:endParaRPr lang="en-US" b="1" dirty="0"/>
          </a:p>
          <a:p>
            <a:pPr marL="9525" indent="0">
              <a:spcBef>
                <a:spcPts val="0"/>
              </a:spcBef>
              <a:buNone/>
            </a:pPr>
            <a:r>
              <a:rPr lang="en-US" b="1" dirty="0"/>
              <a:t>Limits of Logic in Explaining Cognition</a:t>
            </a:r>
          </a:p>
          <a:p>
            <a:pPr marL="466725" indent="-457200">
              <a:spcBef>
                <a:spcPts val="0"/>
              </a:spcBef>
            </a:pPr>
            <a:r>
              <a:rPr lang="en-US" sz="2400" dirty="0"/>
              <a:t>Real human reasoning: messy, biased, heuristic.</a:t>
            </a:r>
          </a:p>
          <a:p>
            <a:pPr marL="466725" indent="-457200">
              <a:spcBef>
                <a:spcPts val="0"/>
              </a:spcBef>
            </a:pPr>
            <a:r>
              <a:rPr lang="en-US" sz="2400" dirty="0"/>
              <a:t>Cognitive science research (e.g., Wason selection task) shows systematic departures from logic.</a:t>
            </a:r>
          </a:p>
          <a:p>
            <a:pPr marL="466725" indent="-457200">
              <a:spcBef>
                <a:spcPts val="0"/>
              </a:spcBef>
            </a:pPr>
            <a:r>
              <a:rPr lang="en-US" sz="2400" dirty="0"/>
              <a:t>Studying these gaps tells us how humans think differently from formal systems.</a:t>
            </a:r>
          </a:p>
        </p:txBody>
      </p:sp>
      <p:pic>
        <p:nvPicPr>
          <p:cNvPr id="5" name="Picture 4">
            <a:extLst>
              <a:ext uri="{FF2B5EF4-FFF2-40B4-BE49-F238E27FC236}">
                <a16:creationId xmlns:a16="http://schemas.microsoft.com/office/drawing/2014/main" id="{4E3C2E59-FC13-267A-CF7D-14A0A0128624}"/>
              </a:ext>
            </a:extLst>
          </p:cNvPr>
          <p:cNvPicPr>
            <a:picLocks noChangeAspect="1"/>
          </p:cNvPicPr>
          <p:nvPr/>
        </p:nvPicPr>
        <p:blipFill>
          <a:blip r:embed="rId3"/>
          <a:stretch>
            <a:fillRect/>
          </a:stretch>
        </p:blipFill>
        <p:spPr>
          <a:xfrm>
            <a:off x="219172" y="738381"/>
            <a:ext cx="2690619" cy="2690619"/>
          </a:xfrm>
          <a:prstGeom prst="rect">
            <a:avLst/>
          </a:prstGeom>
        </p:spPr>
      </p:pic>
    </p:spTree>
    <p:extLst>
      <p:ext uri="{BB962C8B-B14F-4D97-AF65-F5344CB8AC3E}">
        <p14:creationId xmlns:p14="http://schemas.microsoft.com/office/powerpoint/2010/main" val="376043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4"/>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Arguments</a:t>
            </a:r>
            <a:endParaRPr lang="en-US" dirty="0"/>
          </a:p>
        </p:txBody>
      </p:sp>
      <p:sp>
        <p:nvSpPr>
          <p:cNvPr id="2" name="Text Placeholder 2">
            <a:extLst>
              <a:ext uri="{FF2B5EF4-FFF2-40B4-BE49-F238E27FC236}">
                <a16:creationId xmlns:a16="http://schemas.microsoft.com/office/drawing/2014/main" id="{D2EBB758-AFEC-1E6D-1A15-DB9C977A81AA}"/>
              </a:ext>
            </a:extLst>
          </p:cNvPr>
          <p:cNvSpPr txBox="1">
            <a:spLocks/>
          </p:cNvSpPr>
          <p:nvPr/>
        </p:nvSpPr>
        <p:spPr>
          <a:xfrm>
            <a:off x="6210300" y="738380"/>
            <a:ext cx="5554979" cy="51397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0">
              <a:buFont typeface="Arial" panose="020B0604020202020204" pitchFamily="34" charset="0"/>
              <a:buNone/>
            </a:pPr>
            <a:r>
              <a:rPr lang="en-US" b="1" dirty="0"/>
              <a:t>Argument</a:t>
            </a:r>
            <a:r>
              <a:rPr lang="en-US" dirty="0"/>
              <a:t>: A collection of propositions called premises (P</a:t>
            </a:r>
            <a:r>
              <a:rPr lang="en-US" baseline="-25000" dirty="0"/>
              <a:t>1</a:t>
            </a:r>
            <a:r>
              <a:rPr lang="en-US" dirty="0"/>
              <a:t>, P</a:t>
            </a:r>
            <a:r>
              <a:rPr lang="en-US" baseline="-25000" dirty="0"/>
              <a:t>2</a:t>
            </a:r>
            <a:r>
              <a:rPr lang="en-US" dirty="0"/>
              <a:t>, …P</a:t>
            </a:r>
            <a:r>
              <a:rPr lang="en-US" baseline="-25000" dirty="0"/>
              <a:t>N</a:t>
            </a:r>
            <a:r>
              <a:rPr lang="en-US" dirty="0"/>
              <a:t>) put forward by a reasoner (R) providing independent support of a proposition called the conclusion (C)</a:t>
            </a:r>
          </a:p>
          <a:p>
            <a:pPr marL="9525" indent="0">
              <a:buFont typeface="Arial" panose="020B0604020202020204" pitchFamily="34" charset="0"/>
              <a:buNone/>
            </a:pPr>
            <a:endParaRPr lang="en-US" dirty="0"/>
          </a:p>
          <a:p>
            <a:pPr marL="9525" indent="0">
              <a:buFont typeface="Arial" panose="020B0604020202020204" pitchFamily="34" charset="0"/>
              <a:buNone/>
            </a:pPr>
            <a:endParaRPr lang="en-US" dirty="0"/>
          </a:p>
          <a:p>
            <a:pPr marL="9525" indent="0">
              <a:buNone/>
            </a:pPr>
            <a:r>
              <a:rPr lang="en-US" dirty="0">
                <a:solidFill>
                  <a:srgbClr val="131F33"/>
                </a:solidFill>
                <a:latin typeface="Calibri" panose="020F0502020204030204" pitchFamily="34" charset="0"/>
                <a:cs typeface="Calibri" panose="020F0502020204030204" pitchFamily="34" charset="0"/>
              </a:rPr>
              <a:t>Arguments come in (at least) two types: deductive &amp; inductive</a:t>
            </a:r>
          </a:p>
          <a:p>
            <a:pPr marL="9525" indent="0">
              <a:buFont typeface="Arial" panose="020B0604020202020204" pitchFamily="34" charset="0"/>
              <a:buNone/>
            </a:pPr>
            <a:endParaRPr lang="en-US" dirty="0"/>
          </a:p>
        </p:txBody>
      </p:sp>
      <p:pic>
        <p:nvPicPr>
          <p:cNvPr id="7" name="Picture 6">
            <a:extLst>
              <a:ext uri="{FF2B5EF4-FFF2-40B4-BE49-F238E27FC236}">
                <a16:creationId xmlns:a16="http://schemas.microsoft.com/office/drawing/2014/main" id="{FB35EF3E-D8B7-E86A-C45B-F10961765799}"/>
              </a:ext>
            </a:extLst>
          </p:cNvPr>
          <p:cNvPicPr>
            <a:picLocks noChangeAspect="1"/>
          </p:cNvPicPr>
          <p:nvPr/>
        </p:nvPicPr>
        <p:blipFill>
          <a:blip r:embed="rId3"/>
          <a:stretch>
            <a:fillRect/>
          </a:stretch>
        </p:blipFill>
        <p:spPr>
          <a:xfrm>
            <a:off x="142797" y="738380"/>
            <a:ext cx="5554979" cy="5139787"/>
          </a:xfrm>
          <a:prstGeom prst="rect">
            <a:avLst/>
          </a:prstGeom>
        </p:spPr>
      </p:pic>
    </p:spTree>
    <p:extLst>
      <p:ext uri="{BB962C8B-B14F-4D97-AF65-F5344CB8AC3E}">
        <p14:creationId xmlns:p14="http://schemas.microsoft.com/office/powerpoint/2010/main" val="17751970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Arguments</a:t>
            </a:r>
            <a:endParaRPr lang="en-US" dirty="0"/>
          </a:p>
        </p:txBody>
      </p:sp>
      <p:sp>
        <p:nvSpPr>
          <p:cNvPr id="10" name="TextBox 9">
            <a:extLst>
              <a:ext uri="{FF2B5EF4-FFF2-40B4-BE49-F238E27FC236}">
                <a16:creationId xmlns:a16="http://schemas.microsoft.com/office/drawing/2014/main" id="{A24D66CB-D4A9-A9D2-953E-A7B18F7CF740}"/>
              </a:ext>
            </a:extLst>
          </p:cNvPr>
          <p:cNvSpPr txBox="1"/>
          <p:nvPr/>
        </p:nvSpPr>
        <p:spPr>
          <a:xfrm>
            <a:off x="3789575" y="1090353"/>
            <a:ext cx="8402425" cy="3477875"/>
          </a:xfrm>
          <a:prstGeom prst="rect">
            <a:avLst/>
          </a:prstGeom>
          <a:noFill/>
        </p:spPr>
        <p:txBody>
          <a:bodyPr wrap="square" rtlCol="0">
            <a:spAutoFit/>
          </a:bodyPr>
          <a:lstStyle/>
          <a:p>
            <a:r>
              <a:rPr lang="en-US" sz="2800" b="1" dirty="0"/>
              <a:t>Deductive arguments</a:t>
            </a:r>
          </a:p>
          <a:p>
            <a:pPr marL="342900" indent="-342900">
              <a:buFont typeface="Arial" panose="020B0604020202020204" pitchFamily="34" charset="0"/>
              <a:buChar char="•"/>
            </a:pPr>
            <a:r>
              <a:rPr lang="en-US" sz="2800" dirty="0"/>
              <a:t>that are </a:t>
            </a:r>
            <a:r>
              <a:rPr lang="en-US" sz="2800" b="1" u="sng" dirty="0"/>
              <a:t>well-grounded</a:t>
            </a:r>
            <a:r>
              <a:rPr lang="en-US" sz="2800" dirty="0"/>
              <a:t> (i.e., has true premises that are clear and well defined) and are </a:t>
            </a:r>
            <a:r>
              <a:rPr lang="en-US" sz="2800" b="1" u="sng" dirty="0"/>
              <a:t>valid</a:t>
            </a:r>
            <a:r>
              <a:rPr lang="en-US" sz="2800" dirty="0"/>
              <a:t> (i.e., follows the rules of logic) are guaranteed to have a true conclusion.</a:t>
            </a:r>
          </a:p>
          <a:p>
            <a:pPr marL="342900" indent="-342900">
              <a:buFont typeface="Arial" panose="020B0604020202020204" pitchFamily="34" charset="0"/>
              <a:buChar char="•"/>
            </a:pPr>
            <a:endParaRPr lang="en-US" sz="1200" dirty="0"/>
          </a:p>
          <a:p>
            <a:pPr marL="457200" indent="-457200">
              <a:buFont typeface="Arial" panose="020B0604020202020204" pitchFamily="34" charset="0"/>
              <a:buChar char="•"/>
            </a:pPr>
            <a:r>
              <a:rPr lang="en-US" sz="2800" dirty="0"/>
              <a:t>We call an argument “</a:t>
            </a:r>
            <a:r>
              <a:rPr lang="en-US" sz="2800" b="1" dirty="0"/>
              <a:t>sound</a:t>
            </a:r>
            <a:r>
              <a:rPr lang="en-US" sz="2800" dirty="0"/>
              <a:t>” if it is both valid (well-formed) and grounded.</a:t>
            </a:r>
          </a:p>
          <a:p>
            <a:endParaRPr lang="en-US" sz="1200" dirty="0"/>
          </a:p>
        </p:txBody>
      </p:sp>
      <p:pic>
        <p:nvPicPr>
          <p:cNvPr id="12" name="Picture 11">
            <a:extLst>
              <a:ext uri="{FF2B5EF4-FFF2-40B4-BE49-F238E27FC236}">
                <a16:creationId xmlns:a16="http://schemas.microsoft.com/office/drawing/2014/main" id="{441BB176-FB4F-C147-610F-FE5295342B16}"/>
              </a:ext>
            </a:extLst>
          </p:cNvPr>
          <p:cNvPicPr>
            <a:picLocks noChangeAspect="1"/>
          </p:cNvPicPr>
          <p:nvPr/>
        </p:nvPicPr>
        <p:blipFill>
          <a:blip r:embed="rId2"/>
          <a:stretch>
            <a:fillRect/>
          </a:stretch>
        </p:blipFill>
        <p:spPr>
          <a:xfrm>
            <a:off x="142798" y="1273456"/>
            <a:ext cx="3152056" cy="2916464"/>
          </a:xfrm>
          <a:prstGeom prst="rect">
            <a:avLst/>
          </a:prstGeom>
        </p:spPr>
      </p:pic>
    </p:spTree>
    <p:extLst>
      <p:ext uri="{BB962C8B-B14F-4D97-AF65-F5344CB8AC3E}">
        <p14:creationId xmlns:p14="http://schemas.microsoft.com/office/powerpoint/2010/main" val="692271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bldLvl="2"/>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4B2CA281-11FA-A27B-CD7A-9F443FAEA403}"/>
              </a:ext>
            </a:extLst>
          </p:cNvPr>
          <p:cNvSpPr txBox="1">
            <a:spLocks/>
          </p:cNvSpPr>
          <p:nvPr/>
        </p:nvSpPr>
        <p:spPr>
          <a:xfrm>
            <a:off x="0" y="181806"/>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Formal Logic</a:t>
            </a:r>
            <a:endParaRPr lang="en-US" dirty="0"/>
          </a:p>
        </p:txBody>
      </p:sp>
      <p:sp>
        <p:nvSpPr>
          <p:cNvPr id="2" name="TextBox 1">
            <a:extLst>
              <a:ext uri="{FF2B5EF4-FFF2-40B4-BE49-F238E27FC236}">
                <a16:creationId xmlns:a16="http://schemas.microsoft.com/office/drawing/2014/main" id="{E6A92D8F-BC67-D36F-DFAC-BB3167810E94}"/>
              </a:ext>
            </a:extLst>
          </p:cNvPr>
          <p:cNvSpPr txBox="1"/>
          <p:nvPr/>
        </p:nvSpPr>
        <p:spPr>
          <a:xfrm>
            <a:off x="2955235" y="735162"/>
            <a:ext cx="9236765" cy="5262979"/>
          </a:xfrm>
          <a:prstGeom prst="rect">
            <a:avLst/>
          </a:prstGeom>
          <a:noFill/>
        </p:spPr>
        <p:txBody>
          <a:bodyPr wrap="square" rtlCol="0">
            <a:spAutoFit/>
          </a:bodyPr>
          <a:lstStyle/>
          <a:p>
            <a:r>
              <a:rPr lang="en-US" sz="2400" b="1" u="sng" dirty="0"/>
              <a:t>Formal logic </a:t>
            </a:r>
            <a:r>
              <a:rPr lang="en-US" sz="2400" dirty="0"/>
              <a:t>examines what propositions necessarily follow from what other propositions because of their forms, </a:t>
            </a:r>
            <a:r>
              <a:rPr lang="en-US" sz="2400" i="1" dirty="0"/>
              <a:t>regardless of their content</a:t>
            </a:r>
          </a:p>
          <a:p>
            <a:endParaRPr lang="en-US" sz="1200" u="sng" dirty="0"/>
          </a:p>
          <a:p>
            <a:r>
              <a:rPr lang="en-US" sz="2400" b="1" u="sng" dirty="0"/>
              <a:t>Propositions</a:t>
            </a:r>
            <a:r>
              <a:rPr lang="en-US" sz="2400" dirty="0"/>
              <a:t>: declarative sentences that have a subject and a predicate, the thing that we are asserting about the subject.</a:t>
            </a:r>
          </a:p>
          <a:p>
            <a:endParaRPr lang="en-US" sz="1200" dirty="0"/>
          </a:p>
          <a:p>
            <a:r>
              <a:rPr lang="en-US" sz="2400" dirty="0"/>
              <a:t>All dogs have tails. Fido is a dog. Therefore. Fido has a tail.</a:t>
            </a:r>
          </a:p>
          <a:p>
            <a:r>
              <a:rPr lang="en-US" sz="2400" dirty="0"/>
              <a:t>All dogs have tails. Max has a tail. Therefore, Max is a dog.</a:t>
            </a:r>
          </a:p>
          <a:p>
            <a:endParaRPr lang="en-US" sz="1200" dirty="0"/>
          </a:p>
          <a:p>
            <a:r>
              <a:rPr lang="en-US" sz="2400" dirty="0"/>
              <a:t>All X’s have F.</a:t>
            </a:r>
          </a:p>
          <a:p>
            <a:r>
              <a:rPr lang="en-US" sz="2400" dirty="0"/>
              <a:t>x is a n X</a:t>
            </a:r>
          </a:p>
          <a:p>
            <a:r>
              <a:rPr lang="en-US" sz="2400" dirty="0"/>
              <a:t>Therefore, x has F.</a:t>
            </a:r>
          </a:p>
          <a:p>
            <a:endParaRPr lang="en-US" sz="1200" dirty="0"/>
          </a:p>
          <a:p>
            <a:r>
              <a:rPr lang="en-US" sz="2400" dirty="0"/>
              <a:t>All X’s have F.</a:t>
            </a:r>
          </a:p>
          <a:p>
            <a:r>
              <a:rPr lang="en-US" sz="2400" dirty="0"/>
              <a:t>x has an F.</a:t>
            </a:r>
          </a:p>
          <a:p>
            <a:r>
              <a:rPr lang="en-US" sz="2400" dirty="0"/>
              <a:t>Therefore, x is an X.</a:t>
            </a:r>
          </a:p>
        </p:txBody>
      </p:sp>
      <p:pic>
        <p:nvPicPr>
          <p:cNvPr id="1025" name="Picture 1" descr="page79image7422160">
            <a:extLst>
              <a:ext uri="{FF2B5EF4-FFF2-40B4-BE49-F238E27FC236}">
                <a16:creationId xmlns:a16="http://schemas.microsoft.com/office/drawing/2014/main" id="{068C3F88-F087-858D-29B0-7F32F9A0BA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287" y="1311965"/>
            <a:ext cx="2238786" cy="36058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1C2B5D3-1011-8CCB-9F3D-D79BE97D7CCC}"/>
              </a:ext>
            </a:extLst>
          </p:cNvPr>
          <p:cNvSpPr txBox="1"/>
          <p:nvPr/>
        </p:nvSpPr>
        <p:spPr>
          <a:xfrm>
            <a:off x="410818" y="4917797"/>
            <a:ext cx="1370888" cy="646331"/>
          </a:xfrm>
          <a:prstGeom prst="rect">
            <a:avLst/>
          </a:prstGeom>
          <a:noFill/>
        </p:spPr>
        <p:txBody>
          <a:bodyPr wrap="none" rtlCol="0">
            <a:spAutoFit/>
          </a:bodyPr>
          <a:lstStyle/>
          <a:p>
            <a:r>
              <a:rPr lang="en-US" dirty="0"/>
              <a:t>Aristotle</a:t>
            </a:r>
          </a:p>
          <a:p>
            <a:r>
              <a:rPr lang="en-US" dirty="0"/>
              <a:t>384-322 BCE</a:t>
            </a:r>
          </a:p>
        </p:txBody>
      </p:sp>
    </p:spTree>
    <p:extLst>
      <p:ext uri="{BB962C8B-B14F-4D97-AF65-F5344CB8AC3E}">
        <p14:creationId xmlns:p14="http://schemas.microsoft.com/office/powerpoint/2010/main" val="449668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C4400-83C0-D820-6FCF-A5DE3AD4ABEC}"/>
            </a:ext>
          </a:extLst>
        </p:cNvPr>
        <p:cNvGrpSpPr/>
        <p:nvPr/>
      </p:nvGrpSpPr>
      <p:grpSpPr>
        <a:xfrm>
          <a:off x="0" y="0"/>
          <a:ext cx="0" cy="0"/>
          <a:chOff x="0" y="0"/>
          <a:chExt cx="0" cy="0"/>
        </a:xfrm>
      </p:grpSpPr>
      <p:sp>
        <p:nvSpPr>
          <p:cNvPr id="4" name="Title 6">
            <a:extLst>
              <a:ext uri="{FF2B5EF4-FFF2-40B4-BE49-F238E27FC236}">
                <a16:creationId xmlns:a16="http://schemas.microsoft.com/office/drawing/2014/main" id="{FC9EAE40-4F9E-9452-C248-4BB63FB44AAB}"/>
              </a:ext>
            </a:extLst>
          </p:cNvPr>
          <p:cNvSpPr txBox="1">
            <a:spLocks/>
          </p:cNvSpPr>
          <p:nvPr/>
        </p:nvSpPr>
        <p:spPr>
          <a:xfrm>
            <a:off x="0" y="185025"/>
            <a:ext cx="11482251" cy="553356"/>
          </a:xfrm>
          <a:prstGeom prst="rect">
            <a:avLst/>
          </a:prstGeom>
        </p:spPr>
        <p:txBody>
          <a:bodyPr vert="horz" lIns="91440" tIns="45720" rIns="91440" bIns="45720" rtlCol="0" anchor="ctr">
            <a:normAutofit fontScale="90000" lnSpcReduction="20000"/>
          </a:bodyPr>
          <a:lstStyle>
            <a:lvl1pPr algn="l" defTabSz="914400" rtl="0" eaLnBrk="1" latinLnBrk="0" hangingPunct="1">
              <a:lnSpc>
                <a:spcPct val="90000"/>
              </a:lnSpc>
              <a:spcBef>
                <a:spcPct val="0"/>
              </a:spcBef>
              <a:buNone/>
              <a:defRPr sz="4400" b="1" i="0" kern="1200">
                <a:solidFill>
                  <a:srgbClr val="E84A27"/>
                </a:solidFill>
                <a:latin typeface="Georgia" panose="02040502050405020303" pitchFamily="18" charset="0"/>
                <a:ea typeface="+mj-ea"/>
                <a:cs typeface="+mj-cs"/>
              </a:defRPr>
            </a:lvl1pPr>
          </a:lstStyle>
          <a:p>
            <a:r>
              <a:rPr lang="en-US" dirty="0">
                <a:latin typeface="Calibri"/>
                <a:cs typeface="Calibri"/>
              </a:rPr>
              <a:t>Formal Logic</a:t>
            </a:r>
            <a:endParaRPr lang="en-US" dirty="0"/>
          </a:p>
          <a:p>
            <a:endParaRPr lang="en-US" dirty="0"/>
          </a:p>
        </p:txBody>
      </p:sp>
      <p:sp>
        <p:nvSpPr>
          <p:cNvPr id="2" name="Text Placeholder 2">
            <a:extLst>
              <a:ext uri="{FF2B5EF4-FFF2-40B4-BE49-F238E27FC236}">
                <a16:creationId xmlns:a16="http://schemas.microsoft.com/office/drawing/2014/main" id="{9DB86ACF-6411-716E-C319-4F97C5285F99}"/>
              </a:ext>
            </a:extLst>
          </p:cNvPr>
          <p:cNvSpPr txBox="1">
            <a:spLocks/>
          </p:cNvSpPr>
          <p:nvPr/>
        </p:nvSpPr>
        <p:spPr>
          <a:xfrm>
            <a:off x="3128963" y="738381"/>
            <a:ext cx="8958262" cy="52052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13294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13294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13294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13294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0">
              <a:spcBef>
                <a:spcPts val="0"/>
              </a:spcBef>
              <a:buNone/>
            </a:pPr>
            <a:endParaRPr lang="en-US" dirty="0"/>
          </a:p>
        </p:txBody>
      </p:sp>
      <p:sp>
        <p:nvSpPr>
          <p:cNvPr id="5" name="TextBox 4">
            <a:extLst>
              <a:ext uri="{FF2B5EF4-FFF2-40B4-BE49-F238E27FC236}">
                <a16:creationId xmlns:a16="http://schemas.microsoft.com/office/drawing/2014/main" id="{1653F71B-8B94-17B7-C3B2-E43CDD92BB45}"/>
              </a:ext>
            </a:extLst>
          </p:cNvPr>
          <p:cNvSpPr txBox="1"/>
          <p:nvPr/>
        </p:nvSpPr>
        <p:spPr>
          <a:xfrm>
            <a:off x="2828925" y="1177437"/>
            <a:ext cx="7415710" cy="4401205"/>
          </a:xfrm>
          <a:prstGeom prst="rect">
            <a:avLst/>
          </a:prstGeom>
          <a:noFill/>
        </p:spPr>
        <p:txBody>
          <a:bodyPr wrap="square" rtlCol="0">
            <a:spAutoFit/>
          </a:bodyPr>
          <a:lstStyle/>
          <a:p>
            <a:r>
              <a:rPr lang="en-US" sz="2800" dirty="0"/>
              <a:t>To evaluate arguments, we need procedures for determining:</a:t>
            </a:r>
          </a:p>
          <a:p>
            <a:endParaRPr lang="en-US" sz="2800" dirty="0"/>
          </a:p>
          <a:p>
            <a:pPr marL="457200" indent="-457200">
              <a:buFont typeface="Arial" panose="020B0604020202020204" pitchFamily="34" charset="0"/>
              <a:buChar char="•"/>
            </a:pPr>
            <a:r>
              <a:rPr lang="en-US" sz="2800" dirty="0" err="1"/>
              <a:t>groundedness</a:t>
            </a:r>
            <a:r>
              <a:rPr lang="en-US" sz="2800" dirty="0"/>
              <a:t> (are the premises true)</a:t>
            </a:r>
          </a:p>
          <a:p>
            <a:pPr marL="457200" indent="-457200">
              <a:buFont typeface="Arial" panose="020B0604020202020204" pitchFamily="34" charset="0"/>
              <a:buChar char="•"/>
            </a:pPr>
            <a:r>
              <a:rPr lang="en-US" sz="2800" dirty="0"/>
              <a:t>validity (is the conclusion necessarily true if the premises are true)</a:t>
            </a:r>
          </a:p>
          <a:p>
            <a:pPr marL="457200" indent="-457200">
              <a:buFont typeface="Arial" panose="020B0604020202020204" pitchFamily="34" charset="0"/>
              <a:buChar char="•"/>
            </a:pPr>
            <a:endParaRPr lang="en-US" sz="2800" dirty="0"/>
          </a:p>
          <a:p>
            <a:r>
              <a:rPr lang="en-US" sz="2800" dirty="0"/>
              <a:t>There are many ways we can make both of these kinds of mistakes. Commonly recurring mistakes are called </a:t>
            </a:r>
            <a:r>
              <a:rPr lang="en-US" sz="2800" b="1" dirty="0"/>
              <a:t>fallacies</a:t>
            </a:r>
            <a:r>
              <a:rPr lang="en-US" sz="2800" dirty="0"/>
              <a:t>.</a:t>
            </a:r>
          </a:p>
        </p:txBody>
      </p:sp>
      <p:pic>
        <p:nvPicPr>
          <p:cNvPr id="3" name="Picture 1" descr="page79image7422160">
            <a:extLst>
              <a:ext uri="{FF2B5EF4-FFF2-40B4-BE49-F238E27FC236}">
                <a16:creationId xmlns:a16="http://schemas.microsoft.com/office/drawing/2014/main" id="{24941599-7213-52CC-3AE2-4A819A5991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287" y="1311965"/>
            <a:ext cx="2238786" cy="3605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7031119"/>
      </p:ext>
    </p:extLst>
  </p:cSld>
  <p:clrMapOvr>
    <a:masterClrMapping/>
  </p:clrMapOvr>
</p:sld>
</file>

<file path=ppt/theme/theme1.xml><?xml version="1.0" encoding="utf-8"?>
<a:theme xmlns:a="http://schemas.openxmlformats.org/drawingml/2006/main" name="Custom Design">
  <a:themeElements>
    <a:clrScheme name="Custom 5">
      <a:dk1>
        <a:srgbClr val="13284B"/>
      </a:dk1>
      <a:lt1>
        <a:srgbClr val="FFFFFF"/>
      </a:lt1>
      <a:dk2>
        <a:srgbClr val="1E3877"/>
      </a:dk2>
      <a:lt2>
        <a:srgbClr val="F8FAFC"/>
      </a:lt2>
      <a:accent1>
        <a:srgbClr val="FF552E"/>
      </a:accent1>
      <a:accent2>
        <a:srgbClr val="1D58A7"/>
      </a:accent2>
      <a:accent3>
        <a:srgbClr val="F5821E"/>
      </a:accent3>
      <a:accent4>
        <a:srgbClr val="009FD3"/>
      </a:accent4>
      <a:accent5>
        <a:srgbClr val="DD3403"/>
      </a:accent5>
      <a:accent6>
        <a:srgbClr val="D2D2D2"/>
      </a:accent6>
      <a:hlink>
        <a:srgbClr val="1D58A7"/>
      </a:hlink>
      <a:folHlink>
        <a:srgbClr val="DD3403"/>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9" id="{EB6B2FBE-53CE-AE45-9D18-D10FBF4063E0}" vid="{7AC8A834-0896-8341-9AC3-2DE1C842C7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Custom Design</Template>
  <TotalTime>11071</TotalTime>
  <Words>1542</Words>
  <Application>Microsoft Macintosh PowerPoint</Application>
  <PresentationFormat>Widescreen</PresentationFormat>
  <Paragraphs>180</Paragraphs>
  <Slides>18</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Georgia</vt:lpstr>
      <vt:lpstr>Wingdings</vt:lpstr>
      <vt:lpstr>Custom Design</vt:lpstr>
      <vt:lpstr>BCOG 100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Here</dc:title>
  <dc:creator>Willits, Jon Anthony</dc:creator>
  <cp:lastModifiedBy>Willits, Jon Anthony</cp:lastModifiedBy>
  <cp:revision>344</cp:revision>
  <dcterms:created xsi:type="dcterms:W3CDTF">2022-08-22T20:35:14Z</dcterms:created>
  <dcterms:modified xsi:type="dcterms:W3CDTF">2025-09-09T13:35:31Z</dcterms:modified>
</cp:coreProperties>
</file>

<file path=docProps/thumbnail.jpeg>
</file>